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0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4999"/>
            <a:ext cx="6938963" cy="1582271"/>
          </a:xfrm>
        </p:spPr>
        <p:txBody>
          <a:bodyPr anchor="b" anchorCtr="0"/>
          <a:lstStyle>
            <a:lvl1pPr>
              <a:lnSpc>
                <a:spcPct val="95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487271"/>
            <a:ext cx="6938961" cy="1143000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5715000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5715000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5715000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686766"/>
            <a:ext cx="7315200" cy="400705"/>
          </a:xfrm>
          <a:prstGeom prst="rect">
            <a:avLst/>
          </a:prstGeom>
        </p:spPr>
      </p:pic>
      <p:pic>
        <p:nvPicPr>
          <p:cNvPr id="10" name="Picture 9" descr="coverAccentTo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619136"/>
            <a:ext cx="7315200" cy="39138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54083" y="673398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754083" y="5636584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4169" y="5636584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4169" y="673398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1121" y="914400"/>
            <a:ext cx="3108960" cy="481584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500"/>
              </a:spcBef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aption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752600" y="565897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752600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8450" y="412824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8450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780826"/>
            <a:ext cx="45720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93402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7649" y="4128247"/>
            <a:ext cx="742950" cy="361950"/>
          </a:xfrm>
          <a:prstGeom prst="rect">
            <a:avLst/>
          </a:prstGeom>
          <a:noFill/>
        </p:spPr>
      </p:pic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3402" y="56589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7649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912659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084294"/>
            <a:ext cx="7543800" cy="3639670"/>
          </a:xfrm>
        </p:spPr>
        <p:txBody>
          <a:bodyPr vert="eaVert"/>
          <a:lstStyle>
            <a:lvl5pPr>
              <a:defRPr/>
            </a:lvl5pPr>
            <a:lvl6pPr marL="2286000">
              <a:defRPr/>
            </a:lvl6pPr>
            <a:lvl7pPr marL="2286000">
              <a:defRPr/>
            </a:lvl7pPr>
            <a:lvl8pPr marL="2286000">
              <a:defRPr/>
            </a:lvl8pPr>
            <a:lvl9pPr marL="22860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922048"/>
            <a:ext cx="1676400" cy="4814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22048"/>
            <a:ext cx="5638800" cy="481488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5122" name="Picture 2" descr="vertical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6225" y="860612"/>
            <a:ext cx="247364" cy="49377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519" y="4038600"/>
            <a:ext cx="6938963" cy="1174376"/>
          </a:xfrm>
        </p:spPr>
        <p:txBody>
          <a:bodyPr anchor="b" anchorCtr="0">
            <a:noAutofit/>
          </a:bodyPr>
          <a:lstStyle>
            <a:lvl1pPr>
              <a:lnSpc>
                <a:spcPct val="95000"/>
              </a:lnSpc>
              <a:defRPr sz="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520" y="5212977"/>
            <a:ext cx="6938961" cy="77544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6214969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6214969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14969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915801"/>
            <a:ext cx="7315200" cy="400705"/>
          </a:xfrm>
          <a:prstGeom prst="rect">
            <a:avLst/>
          </a:prstGeom>
        </p:spPr>
      </p:pic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188720" y="1004455"/>
            <a:ext cx="6766560" cy="2729345"/>
          </a:xfrm>
          <a:solidFill>
            <a:schemeClr val="bg2"/>
          </a:solidFill>
          <a:ln w="127000">
            <a:solidFill>
              <a:schemeClr val="tx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2" y="1904998"/>
            <a:ext cx="6938964" cy="158227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012" y="3487271"/>
            <a:ext cx="6938960" cy="114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SzPct val="100000"/>
              <a:buFont typeface="Wingdings" pitchFamily="2" charset="2"/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SectionAccent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18488"/>
            <a:ext cx="7315200" cy="356382"/>
          </a:xfrm>
          <a:prstGeom prst="rect">
            <a:avLst/>
          </a:prstGeom>
          <a:noFill/>
        </p:spPr>
      </p:pic>
      <p:pic>
        <p:nvPicPr>
          <p:cNvPr id="1027" name="Picture 3" descr="SectionAccent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690872"/>
            <a:ext cx="7315200" cy="35638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6106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5013" indent="-282575">
              <a:defRPr sz="1800"/>
            </a:lvl7pPr>
            <a:lvl8pPr marL="2287588" indent="-282575">
              <a:defRPr sz="1800"/>
            </a:lvl8pPr>
            <a:lvl9pPr marL="2568575" indent="-2809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100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4163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9006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6106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7775" y="2686050"/>
            <a:ext cx="2609850" cy="133350"/>
          </a:xfrm>
          <a:prstGeom prst="rect">
            <a:avLst/>
          </a:prstGeom>
          <a:noFill/>
        </p:spPr>
      </p:pic>
      <p:pic>
        <p:nvPicPr>
          <p:cNvPr id="12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681" y="2686050"/>
            <a:ext cx="2609850" cy="133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106" y="914400"/>
            <a:ext cx="3429000" cy="4815841"/>
          </a:xfrm>
        </p:spPr>
        <p:txBody>
          <a:bodyPr>
            <a:normAutofit/>
          </a:bodyPr>
          <a:lstStyle>
            <a:lvl1pPr marL="341313" indent="-341313">
              <a:defRPr sz="2200"/>
            </a:lvl1pPr>
            <a:lvl2pPr marL="631825" indent="-284163">
              <a:defRPr sz="2000"/>
            </a:lvl2pPr>
            <a:lvl3pPr marL="914400" indent="-284163">
              <a:defRPr sz="1800"/>
            </a:lvl3pPr>
            <a:lvl4pPr marL="1196975" indent="-284163">
              <a:defRPr sz="1800"/>
            </a:lvl4pPr>
            <a:lvl5pPr marL="1487488" indent="-284163">
              <a:defRPr sz="1800"/>
            </a:lvl5pPr>
            <a:lvl6pPr marL="1770063" indent="-284163">
              <a:defRPr sz="1800"/>
            </a:lvl6pPr>
            <a:lvl7pPr marL="2060575" indent="-284163">
              <a:defRPr sz="1800"/>
            </a:lvl7pPr>
            <a:lvl8pPr marL="2344738" indent="-284163">
              <a:defRPr sz="1800"/>
            </a:lvl8pPr>
            <a:lvl9pPr marL="2627313" indent="-2841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3074" name="Picture 2" descr="caption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Edging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381000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84294"/>
            <a:ext cx="6949440" cy="3639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118412"/>
            <a:ext cx="2133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18412"/>
            <a:ext cx="2895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118412"/>
            <a:ext cx="4572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SzPct val="100000"/>
        <a:buFont typeface="Wingdings" pitchFamily="2" charset="2"/>
        <a:buChar char="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CRITICAL CARE TRANSPORT MEDICATIONS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316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Diprivan</a:t>
            </a:r>
            <a:r>
              <a:rPr lang="en-US" dirty="0" smtClean="0"/>
              <a:t>/</a:t>
            </a:r>
            <a:r>
              <a:rPr lang="en-US" dirty="0" err="1" smtClean="0"/>
              <a:t>Propofol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Sedation for ventilated patients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Induction agent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Procedural Sedation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944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Diprivan</a:t>
            </a:r>
            <a:r>
              <a:rPr lang="en-US" dirty="0" smtClean="0"/>
              <a:t>/</a:t>
            </a:r>
            <a:r>
              <a:rPr lang="en-US" dirty="0" err="1" smtClean="0"/>
              <a:t>Propofol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Mechanism of Action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Sedative-hypnotic agent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Rapid onset and reversal when discontinued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Thought to act on the GABA receptors in the central nervous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62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Diprivan</a:t>
            </a:r>
            <a:r>
              <a:rPr lang="en-US" dirty="0" smtClean="0"/>
              <a:t>/</a:t>
            </a:r>
            <a:r>
              <a:rPr lang="en-US" dirty="0" err="1" smtClean="0"/>
              <a:t>Propofol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Dosing and Administration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IV infusion only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5-50 μg/kg/min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Start at 5 μg/kg/min and titrate 5-10 μg/kg/min every 5-10 minutes to desired sedation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Generally not used in pediatrics maintenance sedation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87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Diprivan</a:t>
            </a:r>
            <a:r>
              <a:rPr lang="en-US" dirty="0" smtClean="0"/>
              <a:t>/</a:t>
            </a:r>
            <a:r>
              <a:rPr lang="en-US" dirty="0" err="1" smtClean="0"/>
              <a:t>Propofol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Adverse Effects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Hypotension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Respiratory depression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Involuntary muscle movements</a:t>
            </a:r>
          </a:p>
          <a:p>
            <a:pPr>
              <a:buFont typeface="+mj-lt"/>
              <a:buAutoNum type="arabicPeriod"/>
            </a:pPr>
            <a:r>
              <a:rPr lang="en-US" dirty="0" err="1" smtClean="0"/>
              <a:t>Bradycardia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Pulmonary edema</a:t>
            </a:r>
          </a:p>
          <a:p>
            <a:pPr>
              <a:buFont typeface="+mj-lt"/>
              <a:buAutoNum type="arabicPeriod"/>
            </a:pPr>
            <a:r>
              <a:rPr lang="en-US" dirty="0" err="1" smtClean="0"/>
              <a:t>Propofol</a:t>
            </a:r>
            <a:r>
              <a:rPr lang="en-US" dirty="0" smtClean="0"/>
              <a:t> Infusion Syndrome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51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Diprivan</a:t>
            </a:r>
            <a:r>
              <a:rPr lang="en-US" dirty="0" smtClean="0"/>
              <a:t>/</a:t>
            </a:r>
            <a:r>
              <a:rPr lang="en-US" dirty="0" err="1" smtClean="0"/>
              <a:t>Propofol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Propofol</a:t>
            </a:r>
            <a:r>
              <a:rPr lang="en-US" dirty="0" smtClean="0"/>
              <a:t> Infusion Syndrome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Severe metabolic acidosis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Hyperkalemia</a:t>
            </a:r>
          </a:p>
          <a:p>
            <a:pPr>
              <a:buFont typeface="+mj-lt"/>
              <a:buAutoNum type="arabicPeriod"/>
            </a:pPr>
            <a:r>
              <a:rPr lang="en-US" dirty="0" err="1" smtClean="0"/>
              <a:t>Lipemia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err="1" smtClean="0"/>
              <a:t>Rhabdomyolysis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Renal Failure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EKG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12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Diprivan</a:t>
            </a:r>
            <a:r>
              <a:rPr lang="en-US" dirty="0" smtClean="0"/>
              <a:t>/</a:t>
            </a:r>
            <a:r>
              <a:rPr lang="en-US" dirty="0" err="1" smtClean="0"/>
              <a:t>Propofol</a:t>
            </a:r>
            <a:endParaRPr lang="en-US" dirty="0"/>
          </a:p>
        </p:txBody>
      </p:sp>
      <p:pic>
        <p:nvPicPr>
          <p:cNvPr id="4" name="Content Placeholder 3" descr="hyperkalemia-ekg05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7" b="43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40674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Diprivan</a:t>
            </a:r>
            <a:r>
              <a:rPr lang="en-US" dirty="0" smtClean="0"/>
              <a:t>/</a:t>
            </a:r>
            <a:r>
              <a:rPr lang="en-US" dirty="0" err="1" smtClean="0"/>
              <a:t>Propofol</a:t>
            </a:r>
            <a:endParaRPr lang="en-US" dirty="0"/>
          </a:p>
        </p:txBody>
      </p:sp>
      <p:pic>
        <p:nvPicPr>
          <p:cNvPr id="4" name="Content Placeholder 3" descr="Michael Jacks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073" r="-610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56282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Insulin</a:t>
            </a:r>
            <a:endParaRPr lang="en-US" dirty="0"/>
          </a:p>
        </p:txBody>
      </p:sp>
      <p:pic>
        <p:nvPicPr>
          <p:cNvPr id="4" name="Content Placeholder 3" descr="Insuli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38" b="150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96296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Hyperglycemia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DKA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Hyperosmolar Hyperglycemic State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Drug Overdoses(beta blockers, calcium channel blockers)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65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Mechanism of Action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Regulatory hormone, normally produced by the pancreas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Allows glucose uptake by cells by combining with cellular wall receptors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Diabetics either no longer produce insulin or the cellular receptors become resistant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Inhibits gluconeogenesis, lipolysis, catabolic hormone secretion and production of </a:t>
            </a:r>
            <a:r>
              <a:rPr lang="en-US" dirty="0" err="1" smtClean="0"/>
              <a:t>ketoacids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Promotes K+, glucose and phosphate uptake at the cellular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8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These and 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Arizona Department of Health Services has determined that paramedics trained properly can transport patients with these three medications</a:t>
            </a:r>
          </a:p>
          <a:p>
            <a:r>
              <a:rPr lang="en-US" dirty="0" smtClean="0"/>
              <a:t>Three critical care medications have been approved for use in transport</a:t>
            </a:r>
          </a:p>
          <a:p>
            <a:r>
              <a:rPr lang="en-US" dirty="0" err="1" smtClean="0"/>
              <a:t>Levophed</a:t>
            </a:r>
            <a:r>
              <a:rPr lang="en-US" dirty="0" smtClean="0"/>
              <a:t>/Norepinephrine</a:t>
            </a:r>
          </a:p>
          <a:p>
            <a:r>
              <a:rPr lang="en-US" dirty="0" err="1" smtClean="0"/>
              <a:t>Diprivan</a:t>
            </a:r>
            <a:r>
              <a:rPr lang="en-US" dirty="0" smtClean="0"/>
              <a:t>/</a:t>
            </a:r>
            <a:r>
              <a:rPr lang="en-US" dirty="0" err="1" smtClean="0"/>
              <a:t>Propofol</a:t>
            </a:r>
            <a:endParaRPr lang="en-US" dirty="0" smtClean="0"/>
          </a:p>
          <a:p>
            <a:r>
              <a:rPr lang="en-US" dirty="0" smtClean="0"/>
              <a:t>Insulin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09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DKA/HHS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Need continuous infusion of insulin to reverse the metabolic acidosis or hyperosmolar state by decreasing the hyperglycemia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Must monitor potassium levels carefully/EKG changes related to hypokalemia </a:t>
            </a:r>
            <a:r>
              <a:rPr lang="en-US" dirty="0" err="1" smtClean="0"/>
              <a:t>ie</a:t>
            </a:r>
            <a:r>
              <a:rPr lang="en-US" dirty="0" smtClean="0"/>
              <a:t>. T wave flattening, prominent U waves and ST segment 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30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Dosing and Administration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Continuous IV infusion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Initial dose is 0.1 U/kg/</a:t>
            </a:r>
            <a:r>
              <a:rPr lang="en-US" dirty="0" err="1" smtClean="0"/>
              <a:t>hr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Dose may be adjusted upwards or downwards depending on the clinical scenario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370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Adverse Effects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Hypoglycemia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Hypokalemia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Hypophosphatemia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Cerebral edema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ARDS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59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Insulin</a:t>
            </a:r>
            <a:endParaRPr lang="en-US" dirty="0"/>
          </a:p>
        </p:txBody>
      </p:sp>
      <p:pic>
        <p:nvPicPr>
          <p:cNvPr id="4" name="Content Placeholder 3" descr="Hypokalemia EKG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4" b="256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3985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what each drugs does</a:t>
            </a:r>
          </a:p>
          <a:p>
            <a:r>
              <a:rPr lang="en-US" dirty="0" smtClean="0"/>
              <a:t>Know the proper dosing of each drug</a:t>
            </a:r>
          </a:p>
          <a:p>
            <a:r>
              <a:rPr lang="en-US" dirty="0" smtClean="0"/>
              <a:t>Know what adverse side effects to watch for</a:t>
            </a:r>
          </a:p>
          <a:p>
            <a:r>
              <a:rPr lang="en-US" dirty="0" smtClean="0"/>
              <a:t>Be Safe, Be Smart and Be Beside the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157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" t="-2326" r="-1194" b="-1357"/>
          <a:stretch/>
        </p:blipFill>
        <p:spPr>
          <a:xfrm>
            <a:off x="1139825" y="2000250"/>
            <a:ext cx="7040563" cy="4857750"/>
          </a:xfrm>
        </p:spPr>
      </p:pic>
    </p:spTree>
    <p:extLst>
      <p:ext uri="{BB962C8B-B14F-4D97-AF65-F5344CB8AC3E}">
        <p14:creationId xmlns:p14="http://schemas.microsoft.com/office/powerpoint/2010/main" val="421569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Levophed</a:t>
            </a:r>
            <a:r>
              <a:rPr lang="en-US" dirty="0" smtClean="0"/>
              <a:t>/Norepinephrine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503" y="2084388"/>
            <a:ext cx="4464995" cy="3640137"/>
          </a:xfrm>
        </p:spPr>
      </p:pic>
    </p:spTree>
    <p:extLst>
      <p:ext uri="{BB962C8B-B14F-4D97-AF65-F5344CB8AC3E}">
        <p14:creationId xmlns:p14="http://schemas.microsoft.com/office/powerpoint/2010/main" val="3675656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Levophed</a:t>
            </a:r>
            <a:r>
              <a:rPr lang="en-US" dirty="0" smtClean="0"/>
              <a:t>/Norepinephrine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Severe Hypotension after IVF’s and possibly Dopamine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Septic Shock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Hypotension associated with 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804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Levophed</a:t>
            </a:r>
            <a:r>
              <a:rPr lang="en-US" dirty="0" smtClean="0"/>
              <a:t>/Norepinephrine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Mechanism of Action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Identical to norepinephrine produced in the adrenal glands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Primarily a αreceptor agonist causing vasoconstriction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β1</a:t>
            </a:r>
            <a:r>
              <a:rPr lang="en-US" dirty="0" smtClean="0"/>
              <a:t> agonist, so has inotropic and </a:t>
            </a:r>
            <a:r>
              <a:rPr lang="en-US" dirty="0" err="1" smtClean="0"/>
              <a:t>chronotropic</a:t>
            </a:r>
            <a:r>
              <a:rPr lang="en-US" dirty="0" smtClean="0"/>
              <a:t> effects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Little effect on β2 receptors like epinephrine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726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Levophed</a:t>
            </a:r>
            <a:r>
              <a:rPr lang="en-US" dirty="0" smtClean="0"/>
              <a:t>/Norepinephrine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Dosing and Administration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Only delivered as an IV infusion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Initial dose is 0.5 to 1 μg/min, titrated at a rate of 1 to 2 μg/min every 3-5 minutes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Maintain systolic blood pressure to 80-100 mmHg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825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Levophed</a:t>
            </a:r>
            <a:r>
              <a:rPr lang="en-US" dirty="0" smtClean="0"/>
              <a:t>/Norepinephrine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Adverse Effects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Ventricular </a:t>
            </a:r>
            <a:r>
              <a:rPr lang="en-US" dirty="0" err="1" smtClean="0"/>
              <a:t>irritibility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Reflex Tachycardia/</a:t>
            </a:r>
            <a:r>
              <a:rPr lang="en-US" dirty="0" err="1" smtClean="0"/>
              <a:t>Parasymphathetic</a:t>
            </a:r>
            <a:r>
              <a:rPr lang="en-US" dirty="0" smtClean="0"/>
              <a:t> stimulation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Decreased renal blood flow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Necrosis with extravasation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577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Levophed</a:t>
            </a:r>
            <a:r>
              <a:rPr lang="en-US" dirty="0" smtClean="0"/>
              <a:t>/Norepinephrine</a:t>
            </a:r>
            <a:endParaRPr lang="en-US" dirty="0"/>
          </a:p>
        </p:txBody>
      </p:sp>
      <p:pic>
        <p:nvPicPr>
          <p:cNvPr id="4" name="Content Placeholder 3" descr="Levophed Extravasati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47" b="106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13174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Diprivan</a:t>
            </a:r>
            <a:r>
              <a:rPr lang="en-US" dirty="0" smtClean="0"/>
              <a:t>/</a:t>
            </a:r>
            <a:r>
              <a:rPr lang="en-US" dirty="0" err="1" smtClean="0"/>
              <a:t>Propofol</a:t>
            </a:r>
            <a:endParaRPr lang="en-US" dirty="0"/>
          </a:p>
        </p:txBody>
      </p:sp>
      <p:pic>
        <p:nvPicPr>
          <p:cNvPr id="4" name="Content Placeholder 3" descr="Propofo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334" r="-118334"/>
          <a:stretch>
            <a:fillRect/>
          </a:stretch>
        </p:blipFill>
        <p:spPr>
          <a:xfrm>
            <a:off x="1096963" y="2084388"/>
            <a:ext cx="6950075" cy="3640137"/>
          </a:xfrm>
        </p:spPr>
      </p:pic>
    </p:spTree>
    <p:extLst>
      <p:ext uri="{BB962C8B-B14F-4D97-AF65-F5344CB8AC3E}">
        <p14:creationId xmlns:p14="http://schemas.microsoft.com/office/powerpoint/2010/main" val="2030196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ormal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Form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0000"/>
                <a:satMod val="200000"/>
              </a:schemeClr>
              <a:schemeClr val="phClr">
                <a:shade val="9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135000"/>
              </a:schemeClr>
              <a:schemeClr val="phClr">
                <a:shade val="80000"/>
                <a:satMod val="150000"/>
              </a:schemeClr>
            </a:duotone>
          </a:blip>
          <a:tile tx="0" ty="0" sx="65000" sy="65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>
              <a:shade val="90000"/>
              <a:alpha val="90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85000"/>
              <a:alpha val="90000"/>
              <a:satMod val="125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88900" dist="38100" dir="5400000" sx="101000" sy="101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6000000"/>
            </a:lightRig>
          </a:scene3d>
          <a:sp3d prstMaterial="metal">
            <a:bevelT w="25400" h="12700" prst="artDeco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tint val="50000"/>
                <a:satMod val="250000"/>
              </a:schemeClr>
              <a:schemeClr val="phClr">
                <a:shade val="80000"/>
                <a:satMod val="175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10000"/>
                <a:satMod val="260000"/>
                <a:lumMod val="115000"/>
              </a:schemeClr>
              <a:schemeClr val="phClr">
                <a:shade val="75000"/>
                <a:satMod val="175000"/>
                <a:lumMod val="10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Formal.thmx</Template>
  <TotalTime>252</TotalTime>
  <Words>424</Words>
  <Application>Microsoft Office PowerPoint</Application>
  <PresentationFormat>On-screen Show (4:3)</PresentationFormat>
  <Paragraphs>103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Garamond</vt:lpstr>
      <vt:lpstr>Wingdings</vt:lpstr>
      <vt:lpstr>Formal</vt:lpstr>
      <vt:lpstr>CRITICAL CARE TRANSPORT MEDICATIONS</vt:lpstr>
      <vt:lpstr>Why These and Why Now?</vt:lpstr>
      <vt:lpstr>Levophed/Norepinephrine</vt:lpstr>
      <vt:lpstr>Levophed/Norepinephrine</vt:lpstr>
      <vt:lpstr>Levophed/Norepinephrine</vt:lpstr>
      <vt:lpstr>Levophed/Norepinephrine</vt:lpstr>
      <vt:lpstr>Levophed/Norepinephrine</vt:lpstr>
      <vt:lpstr>Levophed/Norepinephrine</vt:lpstr>
      <vt:lpstr>Diprivan/Propofol</vt:lpstr>
      <vt:lpstr>Diprivan/Propofol</vt:lpstr>
      <vt:lpstr>Diprivan/Propofol</vt:lpstr>
      <vt:lpstr>Diprivan/Propofol</vt:lpstr>
      <vt:lpstr>Diprivan/Propofol</vt:lpstr>
      <vt:lpstr>Diprivan/Propofol</vt:lpstr>
      <vt:lpstr>Diprivan/Propofol</vt:lpstr>
      <vt:lpstr>Diprivan/Propofol</vt:lpstr>
      <vt:lpstr>Insulin</vt:lpstr>
      <vt:lpstr>Insulin</vt:lpstr>
      <vt:lpstr>Insulin</vt:lpstr>
      <vt:lpstr>Insulin</vt:lpstr>
      <vt:lpstr>Insulin</vt:lpstr>
      <vt:lpstr>Insulin</vt:lpstr>
      <vt:lpstr>Insulin</vt:lpstr>
      <vt:lpstr>Take Home Points</vt:lpstr>
      <vt:lpstr>QUESTIONS</vt:lpstr>
    </vt:vector>
  </TitlesOfParts>
  <Company>EMP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CARE TRANSPORT MEDICATIONS</dc:title>
  <dc:creator>Dale Curtis</dc:creator>
  <cp:lastModifiedBy>Deborah Verkyk</cp:lastModifiedBy>
  <cp:revision>13</cp:revision>
  <dcterms:created xsi:type="dcterms:W3CDTF">2015-05-01T19:22:17Z</dcterms:created>
  <dcterms:modified xsi:type="dcterms:W3CDTF">2016-02-29T15:25:19Z</dcterms:modified>
</cp:coreProperties>
</file>