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2" y="1904999"/>
            <a:ext cx="6938963" cy="1582271"/>
          </a:xfrm>
        </p:spPr>
        <p:txBody>
          <a:bodyPr anchor="b" anchorCtr="0"/>
          <a:lstStyle>
            <a:lvl1pPr>
              <a:lnSpc>
                <a:spcPct val="95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3487271"/>
            <a:ext cx="6938961" cy="1143000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5715000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5715000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5715000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4686766"/>
            <a:ext cx="7315200" cy="400705"/>
          </a:xfrm>
          <a:prstGeom prst="rect">
            <a:avLst/>
          </a:prstGeom>
        </p:spPr>
      </p:pic>
      <p:pic>
        <p:nvPicPr>
          <p:cNvPr id="10" name="Picture 9" descr="coverAccentTo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19136"/>
            <a:ext cx="7315200" cy="391386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54083" y="673398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754083" y="5636584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4169" y="5636584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4169" y="673398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81121" y="914400"/>
            <a:ext cx="3108960" cy="4815841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500"/>
              </a:spcBef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aption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752600" y="565897"/>
            <a:ext cx="742950" cy="361950"/>
          </a:xfrm>
          <a:prstGeom prst="rect">
            <a:avLst/>
          </a:prstGeom>
          <a:noFill/>
        </p:spPr>
      </p:pic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52600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8450" y="412824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8450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780826"/>
            <a:ext cx="45720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993402" y="4128247"/>
            <a:ext cx="742950" cy="361950"/>
          </a:xfrm>
          <a:prstGeom prst="rect">
            <a:avLst/>
          </a:prstGeom>
          <a:noFill/>
        </p:spPr>
      </p:pic>
      <p:pic>
        <p:nvPicPr>
          <p:cNvPr id="4099" name="Picture 3" descr="scrollwork-Bott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7649" y="4128247"/>
            <a:ext cx="742950" cy="361950"/>
          </a:xfrm>
          <a:prstGeom prst="rect">
            <a:avLst/>
          </a:prstGeom>
          <a:noFill/>
        </p:spPr>
      </p:pic>
      <p:pic>
        <p:nvPicPr>
          <p:cNvPr id="12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93402" y="565897"/>
            <a:ext cx="742950" cy="361950"/>
          </a:xfrm>
          <a:prstGeom prst="rect">
            <a:avLst/>
          </a:prstGeom>
          <a:noFill/>
        </p:spPr>
      </p:pic>
      <p:pic>
        <p:nvPicPr>
          <p:cNvPr id="4098" name="Picture 2" descr="scrollwork-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649" y="565897"/>
            <a:ext cx="742950" cy="3619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0" y="4406153"/>
            <a:ext cx="6583680" cy="78441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0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446059"/>
            <a:ext cx="7543800" cy="609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buSzPct val="10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6146" name="Picture 2" descr="captionLongAccen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90650" y="5204012"/>
            <a:ext cx="6362700" cy="247650"/>
          </a:xfrm>
          <a:prstGeom prst="rect">
            <a:avLst/>
          </a:prstGeom>
          <a:noFill/>
        </p:spPr>
      </p:pic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912659" y="780826"/>
            <a:ext cx="2743200" cy="3467548"/>
          </a:xfrm>
          <a:solidFill>
            <a:schemeClr val="bg2"/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84294"/>
            <a:ext cx="7543800" cy="3639670"/>
          </a:xfrm>
        </p:spPr>
        <p:txBody>
          <a:bodyPr vert="eaVert"/>
          <a:lstStyle>
            <a:lvl5pPr>
              <a:defRPr/>
            </a:lvl5pPr>
            <a:lvl6pPr marL="2286000">
              <a:defRPr/>
            </a:lvl6pPr>
            <a:lvl7pPr marL="2286000">
              <a:defRPr/>
            </a:lvl7pPr>
            <a:lvl8pPr marL="2286000">
              <a:defRPr/>
            </a:lvl8pPr>
            <a:lvl9pPr marL="228600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922048"/>
            <a:ext cx="1676400" cy="4814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22048"/>
            <a:ext cx="5638800" cy="481488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5122" name="Picture 2" descr="vertical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6225" y="860612"/>
            <a:ext cx="247364" cy="49377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Embo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519" y="4038600"/>
            <a:ext cx="6938963" cy="1174376"/>
          </a:xfrm>
        </p:spPr>
        <p:txBody>
          <a:bodyPr anchor="b" anchorCtr="0">
            <a:noAutofit/>
          </a:bodyPr>
          <a:lstStyle>
            <a:lvl1pPr>
              <a:lnSpc>
                <a:spcPct val="95000"/>
              </a:lnSpc>
              <a:defRPr sz="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520" y="5212977"/>
            <a:ext cx="6938961" cy="775447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07741" y="6214969"/>
            <a:ext cx="2133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2659" y="6214969"/>
            <a:ext cx="28956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214969"/>
            <a:ext cx="457200" cy="275478"/>
          </a:xfrm>
        </p:spPr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AccentBot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15801"/>
            <a:ext cx="7315200" cy="400705"/>
          </a:xfrm>
          <a:prstGeom prst="rect">
            <a:avLst/>
          </a:prstGeom>
        </p:spPr>
      </p:pic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1188720" y="1004455"/>
            <a:ext cx="6766560" cy="2729345"/>
          </a:xfrm>
          <a:solidFill>
            <a:schemeClr val="bg2"/>
          </a:solidFill>
          <a:ln w="127000">
            <a:solidFill>
              <a:schemeClr val="tx1"/>
            </a:solidFill>
            <a:miter lim="800000"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2" y="1904998"/>
            <a:ext cx="6938964" cy="158227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012" y="3487271"/>
            <a:ext cx="6938960" cy="11430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SzPct val="100000"/>
              <a:buFont typeface="Wingdings" pitchFamily="2" charset="2"/>
              <a:buNone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SectionAccent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18488"/>
            <a:ext cx="7315200" cy="356382"/>
          </a:xfrm>
          <a:prstGeom prst="rect">
            <a:avLst/>
          </a:prstGeom>
          <a:noFill/>
        </p:spPr>
      </p:pic>
      <p:pic>
        <p:nvPicPr>
          <p:cNvPr id="1027" name="Picture 3" descr="SectionAccentBottom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690872"/>
            <a:ext cx="7315200" cy="35638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6106" y="2084293"/>
            <a:ext cx="3429000" cy="3639312"/>
          </a:xfrm>
        </p:spPr>
        <p:txBody>
          <a:bodyPr>
            <a:normAutofit/>
          </a:bodyPr>
          <a:lstStyle>
            <a:lvl1pPr marL="282575" indent="-282575">
              <a:defRPr sz="20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5013" indent="-282575">
              <a:defRPr sz="1800"/>
            </a:lvl7pPr>
            <a:lvl8pPr marL="2287588" indent="-282575">
              <a:defRPr sz="1800"/>
            </a:lvl8pPr>
            <a:lvl9pPr marL="2568575" indent="-2809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100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4163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69006" y="1839913"/>
            <a:ext cx="2743200" cy="90328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6106" y="2971800"/>
            <a:ext cx="3429000" cy="2751804"/>
          </a:xfrm>
        </p:spPr>
        <p:txBody>
          <a:bodyPr>
            <a:normAutofit/>
          </a:bodyPr>
          <a:lstStyle>
            <a:lvl1pPr marL="282575" indent="-282575">
              <a:defRPr sz="1800"/>
            </a:lvl1pPr>
            <a:lvl2pPr marL="573088" indent="-282575">
              <a:defRPr sz="1800"/>
            </a:lvl2pPr>
            <a:lvl3pPr marL="855663" indent="-282575">
              <a:defRPr sz="18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600"/>
            </a:lvl6pPr>
            <a:lvl7pPr marL="2003425" indent="-282575">
              <a:defRPr sz="1600"/>
            </a:lvl7pPr>
            <a:lvl8pPr marL="2286000" indent="-282575">
              <a:defRPr sz="1600"/>
            </a:lvl8pPr>
            <a:lvl9pPr marL="2568575" indent="-282575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7775" y="2686050"/>
            <a:ext cx="2609850" cy="133350"/>
          </a:xfrm>
          <a:prstGeom prst="rect">
            <a:avLst/>
          </a:prstGeom>
          <a:noFill/>
        </p:spPr>
      </p:pic>
      <p:pic>
        <p:nvPicPr>
          <p:cNvPr id="12" name="Picture 2" descr="comparisonRul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5681" y="2686050"/>
            <a:ext cx="2609850" cy="133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pageAccent-Ful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689847"/>
            <a:ext cx="7953375" cy="304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3429000" cy="137160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6106" y="914400"/>
            <a:ext cx="3429000" cy="4815841"/>
          </a:xfrm>
        </p:spPr>
        <p:txBody>
          <a:bodyPr>
            <a:normAutofit/>
          </a:bodyPr>
          <a:lstStyle>
            <a:lvl1pPr marL="341313" indent="-341313">
              <a:defRPr sz="2200"/>
            </a:lvl1pPr>
            <a:lvl2pPr marL="631825" indent="-284163">
              <a:defRPr sz="2000"/>
            </a:lvl2pPr>
            <a:lvl3pPr marL="914400" indent="-284163">
              <a:defRPr sz="1800"/>
            </a:lvl3pPr>
            <a:lvl4pPr marL="1196975" indent="-284163">
              <a:defRPr sz="1800"/>
            </a:lvl4pPr>
            <a:lvl5pPr marL="1487488" indent="-284163">
              <a:defRPr sz="1800"/>
            </a:lvl5pPr>
            <a:lvl6pPr marL="1770063" indent="-284163">
              <a:defRPr sz="1800"/>
            </a:lvl6pPr>
            <a:lvl7pPr marL="2060575" indent="-284163">
              <a:defRPr sz="1800"/>
            </a:lvl7pPr>
            <a:lvl8pPr marL="2344738" indent="-284163">
              <a:defRPr sz="1800"/>
            </a:lvl8pPr>
            <a:lvl9pPr marL="2627313" indent="-284163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667001"/>
            <a:ext cx="3429000" cy="2895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  <p:pic>
        <p:nvPicPr>
          <p:cNvPr id="3074" name="Picture 2" descr="captionAccen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326341"/>
            <a:ext cx="3429000" cy="24030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Edging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0100" y="381000"/>
            <a:ext cx="7543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84294"/>
            <a:ext cx="6949440" cy="3639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118412"/>
            <a:ext cx="2133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18412"/>
            <a:ext cx="28956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118412"/>
            <a:ext cx="457200" cy="2754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SzPct val="100000"/>
        <a:buFont typeface="Wingdings" pitchFamily="2" charset="2"/>
        <a:buChar char="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500"/>
        </a:spcBef>
        <a:buClr>
          <a:schemeClr val="tx1">
            <a:lumMod val="60000"/>
            <a:lumOff val="40000"/>
          </a:schemeClr>
        </a:buClr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500"/>
        </a:spcBef>
        <a:buSzPct val="100000"/>
        <a:buFont typeface="Wingdings" pitchFamily="2" charset="2"/>
        <a:buChar char="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CARE TRANSPORT MEDICATIONS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316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Sedation for ventilated patients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Induction agent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Procedural Sedation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94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Sedative-hypnotic agent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Rapid onset and reversal when discontinued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Thought to act on the GABA receptors in the central nervous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62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Dosing and Administration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IV infusion only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5-50 μg/kg/min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Start at 5 μg/kg/min and titrate 5-10 μg/kg/min every 5-10 minutes to desired sedation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Generally not used in pediatrics maintenance sedation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87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Adverse Effects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Hypotension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Respiratory depression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Involuntary muscle movements</a:t>
            </a:r>
          </a:p>
          <a:p>
            <a:pPr>
              <a:buFont typeface="+mj-lt"/>
              <a:buAutoNum type="arabicPeriod"/>
            </a:pPr>
            <a:r>
              <a:rPr lang="en-US" dirty="0" err="1" smtClean="0"/>
              <a:t>Bradycardia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Pulmonary edema</a:t>
            </a:r>
          </a:p>
          <a:p>
            <a:pPr>
              <a:buFont typeface="+mj-lt"/>
              <a:buAutoNum type="arabicPeriod"/>
            </a:pPr>
            <a:r>
              <a:rPr lang="en-US" dirty="0" err="1" smtClean="0"/>
              <a:t>Propofol</a:t>
            </a:r>
            <a:r>
              <a:rPr lang="en-US" dirty="0" smtClean="0"/>
              <a:t> Infusion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51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Propofol</a:t>
            </a:r>
            <a:r>
              <a:rPr lang="en-US" dirty="0" smtClean="0"/>
              <a:t> Infusion Syndrome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Severe metabolic acidosis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Hyperkalemia</a:t>
            </a:r>
          </a:p>
          <a:p>
            <a:pPr>
              <a:buFont typeface="+mj-lt"/>
              <a:buAutoNum type="arabicPeriod"/>
            </a:pPr>
            <a:r>
              <a:rPr lang="en-US" dirty="0" err="1" smtClean="0"/>
              <a:t>Lipemia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err="1" smtClean="0"/>
              <a:t>Rhabdomyolysis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Renal Failure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EKG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12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/>
          </a:p>
        </p:txBody>
      </p:sp>
      <p:pic>
        <p:nvPicPr>
          <p:cNvPr id="4" name="Content Placeholder 3" descr="hyperkalemia-ekg051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7" b="43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40674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/>
          </a:p>
        </p:txBody>
      </p:sp>
      <p:pic>
        <p:nvPicPr>
          <p:cNvPr id="4" name="Content Placeholder 3" descr="Michael Jackso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073" r="-610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56282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pic>
        <p:nvPicPr>
          <p:cNvPr id="4" name="Content Placeholder 3" descr="Insuli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38" b="150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96296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Hyperglycemia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DKA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Hyperosmolar Hyperglycemic State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Drug Overdoses(beta blockers, calcium channel blockers)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365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Mechanism of Action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Regulatory hormone, normally produced by the pancreas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Allows glucose uptake by cells by combining with cellular wall receptors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Diabetics either no longer produce insulin or the cellular receptors become resistant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Inhibits gluconeogenesis, lipolysis, catabolic hormone secretion and production of </a:t>
            </a:r>
            <a:r>
              <a:rPr lang="en-US" dirty="0" err="1" smtClean="0"/>
              <a:t>ketoacids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Promotes K+, glucose and phosphate uptake at the cellular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8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These and Why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Arizona Department of Health Services has determined that paramedics trained properly can transport patients with these three medications</a:t>
            </a:r>
          </a:p>
          <a:p>
            <a:r>
              <a:rPr lang="en-US" dirty="0" smtClean="0"/>
              <a:t>Three critical care medications have been approved for use in transport</a:t>
            </a:r>
          </a:p>
          <a:p>
            <a:r>
              <a:rPr lang="en-US" dirty="0" err="1" smtClean="0"/>
              <a:t>Levophed</a:t>
            </a:r>
            <a:r>
              <a:rPr lang="en-US" dirty="0" smtClean="0"/>
              <a:t>/Norepinephrine</a:t>
            </a:r>
          </a:p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 smtClean="0"/>
          </a:p>
          <a:p>
            <a:r>
              <a:rPr lang="en-US" dirty="0" smtClean="0"/>
              <a:t>Insulin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09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DKA/HHS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Need continuous infusion of insulin to reverse the metabolic acidosis or hyperosmolar state by decreasing the hyperglycemia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Must monitor potassium levels carefully/EKG changes related to hypokalemia </a:t>
            </a:r>
            <a:r>
              <a:rPr lang="en-US" dirty="0" err="1" smtClean="0"/>
              <a:t>ie</a:t>
            </a:r>
            <a:r>
              <a:rPr lang="en-US" dirty="0" smtClean="0"/>
              <a:t>. T wave flattening, prominent U waves and ST segment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30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Dosing and Administration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Continuous IV infusion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Initial dose is 0.1 U/kg/</a:t>
            </a:r>
            <a:r>
              <a:rPr lang="en-US" dirty="0" err="1" smtClean="0"/>
              <a:t>hr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Dose may be adjusted upwards or downwards depending on the clinical scenario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370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Hypoglycemia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Hypokalemia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Hypophosphatemia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Cerebral edema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ARDS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159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pic>
        <p:nvPicPr>
          <p:cNvPr id="4" name="Content Placeholder 3" descr="Hypokalemia EKG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4" b="256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3985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what each drugs does</a:t>
            </a:r>
          </a:p>
          <a:p>
            <a:r>
              <a:rPr lang="en-US" dirty="0" smtClean="0"/>
              <a:t>Know the proper dosing of each drug</a:t>
            </a:r>
          </a:p>
          <a:p>
            <a:r>
              <a:rPr lang="en-US" dirty="0" smtClean="0"/>
              <a:t>Know what adverse side effects to watch for</a:t>
            </a:r>
          </a:p>
          <a:p>
            <a:r>
              <a:rPr lang="en-US" dirty="0" smtClean="0"/>
              <a:t>Be Safe, Be Smart and Be Beside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57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" t="-2326" r="-1194" b="-1357"/>
          <a:stretch/>
        </p:blipFill>
        <p:spPr>
          <a:xfrm>
            <a:off x="1139825" y="2000250"/>
            <a:ext cx="7040563" cy="4857750"/>
          </a:xfrm>
        </p:spPr>
      </p:pic>
    </p:spTree>
    <p:extLst>
      <p:ext uri="{BB962C8B-B14F-4D97-AF65-F5344CB8AC3E}">
        <p14:creationId xmlns:p14="http://schemas.microsoft.com/office/powerpoint/2010/main" val="421569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Levophed</a:t>
            </a:r>
            <a:r>
              <a:rPr lang="en-US" dirty="0" smtClean="0"/>
              <a:t>/Norepinephrine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503" y="2084388"/>
            <a:ext cx="4464995" cy="3640137"/>
          </a:xfrm>
        </p:spPr>
      </p:pic>
    </p:spTree>
    <p:extLst>
      <p:ext uri="{BB962C8B-B14F-4D97-AF65-F5344CB8AC3E}">
        <p14:creationId xmlns:p14="http://schemas.microsoft.com/office/powerpoint/2010/main" val="3675656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Levophed</a:t>
            </a:r>
            <a:r>
              <a:rPr lang="en-US" dirty="0" smtClean="0"/>
              <a:t>/Norepinephrine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Severe Hypotension after IVF’s and possibly Dopamine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Septic Shock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Hypotension associated with 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0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Levophed</a:t>
            </a:r>
            <a:r>
              <a:rPr lang="en-US" dirty="0" smtClean="0"/>
              <a:t>/Norepinephrine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Identical to norepinephrine produced in the adrenal glands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Primarily a αreceptor agonist causing vasoconstriction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β1</a:t>
            </a:r>
            <a:r>
              <a:rPr lang="en-US" dirty="0" smtClean="0"/>
              <a:t> agonist, so has inotropic and </a:t>
            </a:r>
            <a:r>
              <a:rPr lang="en-US" dirty="0" err="1" smtClean="0"/>
              <a:t>chronotropic</a:t>
            </a:r>
            <a:r>
              <a:rPr lang="en-US" dirty="0" smtClean="0"/>
              <a:t> effects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Little effect on β2 receptors like epinephrine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2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Levophed</a:t>
            </a:r>
            <a:r>
              <a:rPr lang="en-US" dirty="0" smtClean="0"/>
              <a:t>/Norepinephrine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Dosing and Administration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Only delivered as an IV infusion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Initial dose is 0.5 to 1 μg/min, titrated at a rate of 1 to 2 μg/min every 3-5 minutes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Maintain systolic blood pressure to 80-100 mmHg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82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Levophed</a:t>
            </a:r>
            <a:r>
              <a:rPr lang="en-US" dirty="0" smtClean="0"/>
              <a:t>/Norepinephrine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Ventricular </a:t>
            </a:r>
            <a:r>
              <a:rPr lang="en-US" dirty="0" err="1" smtClean="0"/>
              <a:t>irritibility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Reflex Tachycardia/</a:t>
            </a:r>
            <a:r>
              <a:rPr lang="en-US" dirty="0" err="1" smtClean="0"/>
              <a:t>Parasymphathetic</a:t>
            </a:r>
            <a:r>
              <a:rPr lang="en-US" dirty="0" smtClean="0"/>
              <a:t> stimulation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Decreased renal blood flow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Necrosis with extravasation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577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Levophed</a:t>
            </a:r>
            <a:r>
              <a:rPr lang="en-US" dirty="0" smtClean="0"/>
              <a:t>/Norepinephrine</a:t>
            </a:r>
            <a:endParaRPr lang="en-US" dirty="0"/>
          </a:p>
        </p:txBody>
      </p:sp>
      <p:pic>
        <p:nvPicPr>
          <p:cNvPr id="4" name="Content Placeholder 3" descr="Levophed Extravasatio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47" b="1064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3174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Diprivan</a:t>
            </a:r>
            <a:r>
              <a:rPr lang="en-US" dirty="0" smtClean="0"/>
              <a:t>/</a:t>
            </a:r>
            <a:r>
              <a:rPr lang="en-US" dirty="0" err="1" smtClean="0"/>
              <a:t>Propofol</a:t>
            </a:r>
            <a:endParaRPr lang="en-US" dirty="0"/>
          </a:p>
        </p:txBody>
      </p:sp>
      <p:pic>
        <p:nvPicPr>
          <p:cNvPr id="4" name="Content Placeholder 3" descr="Propofo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334" r="-118334"/>
          <a:stretch>
            <a:fillRect/>
          </a:stretch>
        </p:blipFill>
        <p:spPr>
          <a:xfrm>
            <a:off x="1096963" y="2084388"/>
            <a:ext cx="6950075" cy="3640137"/>
          </a:xfrm>
        </p:spPr>
      </p:pic>
    </p:spTree>
    <p:extLst>
      <p:ext uri="{BB962C8B-B14F-4D97-AF65-F5344CB8AC3E}">
        <p14:creationId xmlns:p14="http://schemas.microsoft.com/office/powerpoint/2010/main" val="2030196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Formal">
  <a:themeElements>
    <a:clrScheme name="Formal">
      <a:dk1>
        <a:srgbClr val="534239"/>
      </a:dk1>
      <a:lt1>
        <a:srgbClr val="FFFFFF"/>
      </a:lt1>
      <a:dk2>
        <a:srgbClr val="3D3A48"/>
      </a:dk2>
      <a:lt2>
        <a:srgbClr val="E1DFD1"/>
      </a:lt2>
      <a:accent1>
        <a:srgbClr val="907F76"/>
      </a:accent1>
      <a:accent2>
        <a:srgbClr val="A46645"/>
      </a:accent2>
      <a:accent3>
        <a:srgbClr val="CD9C47"/>
      </a:accent3>
      <a:accent4>
        <a:srgbClr val="9A92CD"/>
      </a:accent4>
      <a:accent5>
        <a:srgbClr val="7D639B"/>
      </a:accent5>
      <a:accent6>
        <a:srgbClr val="733678"/>
      </a:accent6>
      <a:hlink>
        <a:srgbClr val="A84914"/>
      </a:hlink>
      <a:folHlink>
        <a:srgbClr val="B25672"/>
      </a:folHlink>
    </a:clrScheme>
    <a:fontScheme name="Formal">
      <a:maj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ajorFont>
      <a:minorFont>
        <a:latin typeface="Garamond"/>
        <a:ea typeface=""/>
        <a:cs typeface=""/>
        <a:font script="Jpan" typeface="ヒラギノ明朝 Pro W3"/>
        <a:font script="Hans" typeface="宋体"/>
        <a:font script="Hant" typeface="新細明體"/>
      </a:minorFont>
    </a:fontScheme>
    <a:fmtScheme name="Form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0000"/>
                <a:satMod val="200000"/>
              </a:schemeClr>
              <a:schemeClr val="phClr">
                <a:shade val="9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135000"/>
              </a:schemeClr>
              <a:schemeClr val="phClr">
                <a:shade val="80000"/>
                <a:satMod val="150000"/>
              </a:schemeClr>
            </a:duotone>
          </a:blip>
          <a:tile tx="0" ty="0" sx="65000" sy="65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>
              <a:shade val="90000"/>
              <a:alpha val="90000"/>
            </a:schemeClr>
          </a:solidFill>
          <a:prstDash val="solid"/>
          <a:miter/>
        </a:ln>
        <a:ln w="38100" cap="flat" cmpd="sng" algn="ctr">
          <a:solidFill>
            <a:schemeClr val="phClr">
              <a:shade val="85000"/>
              <a:alpha val="90000"/>
              <a:satMod val="125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88900" dist="38100" dir="5400000" sx="101000" sy="101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6000000"/>
            </a:lightRig>
          </a:scene3d>
          <a:sp3d prstMaterial="metal">
            <a:bevelT w="25400" h="12700" prst="artDeco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tint val="50000"/>
                <a:satMod val="250000"/>
              </a:schemeClr>
              <a:schemeClr val="phClr">
                <a:shade val="80000"/>
                <a:satMod val="175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10000"/>
                <a:satMod val="260000"/>
                <a:lumMod val="115000"/>
              </a:schemeClr>
              <a:schemeClr val="phClr">
                <a:shade val="75000"/>
                <a:satMod val="175000"/>
                <a:lumMod val="10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Formal.thmx</Template>
  <TotalTime>252</TotalTime>
  <Words>424</Words>
  <Application>Microsoft Office PowerPoint</Application>
  <PresentationFormat>On-screen Show (4:3)</PresentationFormat>
  <Paragraphs>103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Garamond</vt:lpstr>
      <vt:lpstr>Wingdings</vt:lpstr>
      <vt:lpstr>Formal</vt:lpstr>
      <vt:lpstr>CRITICAL CARE TRANSPORT MEDICATIONS</vt:lpstr>
      <vt:lpstr>Why These and Why Now?</vt:lpstr>
      <vt:lpstr>Levophed/Norepinephrine</vt:lpstr>
      <vt:lpstr>Levophed/Norepinephrine</vt:lpstr>
      <vt:lpstr>Levophed/Norepinephrine</vt:lpstr>
      <vt:lpstr>Levophed/Norepinephrine</vt:lpstr>
      <vt:lpstr>Levophed/Norepinephrine</vt:lpstr>
      <vt:lpstr>Levophed/Norepinephrine</vt:lpstr>
      <vt:lpstr>Diprivan/Propofol</vt:lpstr>
      <vt:lpstr>Diprivan/Propofol</vt:lpstr>
      <vt:lpstr>Diprivan/Propofol</vt:lpstr>
      <vt:lpstr>Diprivan/Propofol</vt:lpstr>
      <vt:lpstr>Diprivan/Propofol</vt:lpstr>
      <vt:lpstr>Diprivan/Propofol</vt:lpstr>
      <vt:lpstr>Diprivan/Propofol</vt:lpstr>
      <vt:lpstr>Diprivan/Propofol</vt:lpstr>
      <vt:lpstr>Insulin</vt:lpstr>
      <vt:lpstr>Insulin</vt:lpstr>
      <vt:lpstr>Insulin</vt:lpstr>
      <vt:lpstr>Insulin</vt:lpstr>
      <vt:lpstr>Insulin</vt:lpstr>
      <vt:lpstr>Insulin</vt:lpstr>
      <vt:lpstr>Insulin</vt:lpstr>
      <vt:lpstr>Take Home Points</vt:lpstr>
      <vt:lpstr>QUESTIONS</vt:lpstr>
    </vt:vector>
  </TitlesOfParts>
  <Company>EMP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CARE TRANSPORT MEDICATIONS</dc:title>
  <dc:creator>Dale Curtis</dc:creator>
  <cp:lastModifiedBy>Deborah Verkyk</cp:lastModifiedBy>
  <cp:revision>13</cp:revision>
  <dcterms:created xsi:type="dcterms:W3CDTF">2015-05-01T19:22:17Z</dcterms:created>
  <dcterms:modified xsi:type="dcterms:W3CDTF">2016-02-29T15:25:19Z</dcterms:modified>
</cp:coreProperties>
</file>