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75" r:id="rId3"/>
    <p:sldId id="274" r:id="rId4"/>
    <p:sldId id="257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  <p:sldId id="269" r:id="rId15"/>
    <p:sldId id="270" r:id="rId16"/>
    <p:sldId id="271" r:id="rId17"/>
    <p:sldId id="272" r:id="rId18"/>
    <p:sldId id="273" r:id="rId19"/>
    <p:sldId id="258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0" d="100"/>
          <a:sy n="110" d="100"/>
        </p:scale>
        <p:origin x="164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738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423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494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578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01812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A20BA2D-33BB-8E4D-AC1C-BEB3ED73C540}" type="datetimeFigureOut">
              <a:rPr lang="en-US" smtClean="0"/>
              <a:t>2/14/2018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3DE253F-F01B-0744-BF62-46202CEFA6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585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298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493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77073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50121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98349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7" name="Picture 6" descr="12340-3_ADHS_CorpID_PPT temp 4.3_V4_1.eps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1823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2947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content.nremt.org/static/documents/paramedic-recert-brochure.pdf" TargetMode="External"/><Relationship Id="rId2" Type="http://schemas.openxmlformats.org/officeDocument/2006/relationships/hyperlink" Target="https://content.nremt.org/static/documents/emt-recert-brochure.pdf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content.nremt.org/static/documents/aemt-nccp-brochure.pdf" TargetMode="External"/><Relationship Id="rId2" Type="http://schemas.openxmlformats.org/officeDocument/2006/relationships/hyperlink" Target="https://content.nremt.org/static/documents/emt-nccp-brochure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ontent.nremt.org/static/documents/paramedic-nccp-brochure.pdf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mailto:douglas.crunk@azdhs.gov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12340-3_ADHS_CorpID_PPT temp 4.3_V4_1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923027" y="1767239"/>
            <a:ext cx="5299232" cy="23544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latin typeface="Fira Sans"/>
                <a:cs typeface="Fira Sans"/>
              </a:rPr>
              <a:t>Recertification</a:t>
            </a:r>
            <a:r>
              <a:rPr lang="en-US" sz="3100" dirty="0" smtClean="0">
                <a:latin typeface="Fira Sans"/>
                <a:cs typeface="Fira Sans"/>
              </a:rPr>
              <a:t> </a:t>
            </a:r>
          </a:p>
          <a:p>
            <a:pPr algn="ctr"/>
            <a:r>
              <a:rPr lang="en-US" sz="3100" dirty="0" smtClean="0">
                <a:latin typeface="Fira Sans"/>
                <a:cs typeface="Fira Sans"/>
              </a:rPr>
              <a:t>Required Content </a:t>
            </a:r>
          </a:p>
          <a:p>
            <a:pPr algn="ctr"/>
            <a:r>
              <a:rPr lang="en-US" sz="3100" dirty="0">
                <a:latin typeface="Fira Sans"/>
                <a:cs typeface="Fira Sans Light"/>
              </a:rPr>
              <a:t>o</a:t>
            </a:r>
            <a:r>
              <a:rPr lang="en-US" sz="3100" dirty="0" smtClean="0">
                <a:latin typeface="Fira Sans"/>
                <a:cs typeface="Fira Sans Light"/>
              </a:rPr>
              <a:t>r </a:t>
            </a:r>
          </a:p>
          <a:p>
            <a:pPr algn="ctr"/>
            <a:r>
              <a:rPr lang="en-US" sz="3100" dirty="0" smtClean="0">
                <a:latin typeface="Fira Sans"/>
                <a:cs typeface="Fira Sans Light"/>
              </a:rPr>
              <a:t>What </a:t>
            </a:r>
            <a:r>
              <a:rPr lang="en-US" sz="3100" dirty="0">
                <a:latin typeface="Fira Sans"/>
                <a:cs typeface="Fira Sans Light"/>
              </a:rPr>
              <a:t>d</a:t>
            </a:r>
            <a:r>
              <a:rPr lang="en-US" sz="3100" dirty="0" smtClean="0">
                <a:latin typeface="Fira Sans"/>
                <a:cs typeface="Fira Sans Light"/>
              </a:rPr>
              <a:t>o I Need to Recertify?</a:t>
            </a:r>
            <a:endParaRPr lang="en-US" sz="1900" dirty="0" smtClean="0">
              <a:latin typeface="Fira Sans Light"/>
              <a:cs typeface="Fira Sans Light"/>
            </a:endParaRPr>
          </a:p>
        </p:txBody>
      </p:sp>
      <p:pic>
        <p:nvPicPr>
          <p:cNvPr id="1026" name="Picture 2" descr="C:\Users\crunkd\Pictures\photo 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245" y="319315"/>
            <a:ext cx="1706879" cy="284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crunkd\Pictures\32323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2259" y="4043713"/>
            <a:ext cx="1606250" cy="1204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24568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55876"/>
          </a:xfrm>
        </p:spPr>
        <p:txBody>
          <a:bodyPr>
            <a:normAutofit/>
          </a:bodyPr>
          <a:lstStyle/>
          <a:p>
            <a:r>
              <a:rPr lang="en-US" sz="3600" dirty="0" smtClean="0"/>
              <a:t>Flexible Core Content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30514"/>
            <a:ext cx="8229600" cy="509564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800" b="1" dirty="0" smtClean="0"/>
              <a:t>Airway, Breathing, and Cardiology 8 Hours</a:t>
            </a:r>
          </a:p>
          <a:p>
            <a:endParaRPr lang="en-US" sz="1800" dirty="0"/>
          </a:p>
          <a:p>
            <a:r>
              <a:rPr lang="en-US" sz="1800" dirty="0"/>
              <a:t> Assess and provide care for an adult patient who has respiratory distress </a:t>
            </a:r>
          </a:p>
          <a:p>
            <a:r>
              <a:rPr lang="en-US" sz="1800" dirty="0"/>
              <a:t> Use oxygen delivery system components </a:t>
            </a:r>
          </a:p>
          <a:p>
            <a:r>
              <a:rPr lang="en-US" sz="1800" dirty="0"/>
              <a:t> Perform techniques to ensure a patent airway </a:t>
            </a:r>
          </a:p>
          <a:p>
            <a:r>
              <a:rPr lang="en-US" sz="1800" dirty="0"/>
              <a:t> Assess and provide care to a patient who is experiencing non-traumatic chest pain/discomfort </a:t>
            </a:r>
          </a:p>
          <a:p>
            <a:pPr marL="0" indent="0">
              <a:buNone/>
            </a:pPr>
            <a:r>
              <a:rPr lang="en-US" sz="1800" b="1" dirty="0" smtClean="0"/>
              <a:t>Medical Emergencies 5 Hours</a:t>
            </a:r>
            <a:r>
              <a:rPr lang="en-US" sz="1800" b="1" dirty="0"/>
              <a:t>	</a:t>
            </a:r>
          </a:p>
          <a:p>
            <a:endParaRPr lang="en-US" sz="1800" dirty="0"/>
          </a:p>
          <a:p>
            <a:r>
              <a:rPr lang="en-US" sz="1800" dirty="0"/>
              <a:t> Assess and provide care to a patient who has altered mental status </a:t>
            </a:r>
          </a:p>
          <a:p>
            <a:r>
              <a:rPr lang="en-US" sz="1800" dirty="0"/>
              <a:t> Assess and provide care to a patient who has a history of diabetes </a:t>
            </a:r>
          </a:p>
          <a:p>
            <a:r>
              <a:rPr lang="en-US" sz="1800" dirty="0"/>
              <a:t> Assess and provide care to a patient who is experiencing a seizure </a:t>
            </a:r>
          </a:p>
          <a:p>
            <a:r>
              <a:rPr lang="en-US" sz="1800" dirty="0"/>
              <a:t> Assess and provide care to a patient who was exposed to heat or cold </a:t>
            </a:r>
          </a:p>
          <a:p>
            <a:r>
              <a:rPr lang="en-US" sz="1800" dirty="0"/>
              <a:t> Assess and provide care to a patient who is experiencing a behavioral problem </a:t>
            </a:r>
          </a:p>
          <a:p>
            <a:r>
              <a:rPr lang="en-US" sz="1800" dirty="0"/>
              <a:t> Assess and provide care to a patient who has a suspected communicable disease </a:t>
            </a:r>
          </a:p>
          <a:p>
            <a:pPr marL="0" indent="0">
              <a:buNone/>
            </a:pPr>
            <a:r>
              <a:rPr lang="en-US" sz="1800" dirty="0"/>
              <a:t>	</a:t>
            </a:r>
          </a:p>
          <a:p>
            <a:pPr marL="0" indent="0">
              <a:buNone/>
            </a:pP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19139153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0048"/>
          </a:xfrm>
        </p:spPr>
        <p:txBody>
          <a:bodyPr/>
          <a:lstStyle/>
          <a:p>
            <a:r>
              <a:rPr lang="en-US" dirty="0"/>
              <a:t>Flexible Core Content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51857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800" b="1" dirty="0" smtClean="0"/>
              <a:t>Trauma 1 Hour</a:t>
            </a:r>
          </a:p>
          <a:p>
            <a:endParaRPr lang="en-US" sz="1800" dirty="0"/>
          </a:p>
          <a:p>
            <a:r>
              <a:rPr lang="en-US" sz="1800" dirty="0"/>
              <a:t> Provide care to a patient who has a painful, swollen, deformed extremity </a:t>
            </a:r>
          </a:p>
          <a:p>
            <a:r>
              <a:rPr lang="en-US" sz="1800" dirty="0"/>
              <a:t> Assess and provide care to a patient who has a burn injury </a:t>
            </a:r>
          </a:p>
          <a:p>
            <a:r>
              <a:rPr lang="en-US" sz="1800" dirty="0"/>
              <a:t>	</a:t>
            </a:r>
          </a:p>
          <a:p>
            <a:pPr marL="0" indent="0">
              <a:buNone/>
            </a:pPr>
            <a:r>
              <a:rPr lang="en-US" sz="1800" b="1" dirty="0" smtClean="0"/>
              <a:t>Obstetrics and Pediatrics 8 Hours</a:t>
            </a:r>
          </a:p>
          <a:p>
            <a:endParaRPr lang="en-US" sz="1800" dirty="0"/>
          </a:p>
          <a:p>
            <a:r>
              <a:rPr lang="en-US" sz="1800" dirty="0"/>
              <a:t> Assess and provide care to an infant or child who has suspected non-accidental trauma or neglect </a:t>
            </a:r>
          </a:p>
          <a:p>
            <a:r>
              <a:rPr lang="en-US" sz="1800" dirty="0"/>
              <a:t> Assess and provide care to an infant or child who has a fever </a:t>
            </a:r>
          </a:p>
          <a:p>
            <a:r>
              <a:rPr lang="en-US" sz="1800" dirty="0"/>
              <a:t> Assess and provide care to an obstetric patient </a:t>
            </a:r>
          </a:p>
          <a:p>
            <a:r>
              <a:rPr lang="en-US" sz="1800" dirty="0"/>
              <a:t> Provide care to a newborn </a:t>
            </a:r>
          </a:p>
          <a:p>
            <a:r>
              <a:rPr lang="en-US" sz="1800" dirty="0"/>
              <a:t> Provide care to a mother immediately following delivery of a newborn </a:t>
            </a:r>
          </a:p>
          <a:p>
            <a:r>
              <a:rPr lang="en-US" sz="1800" dirty="0"/>
              <a:t>	</a:t>
            </a:r>
          </a:p>
          <a:p>
            <a:pPr marL="0" indent="0">
              <a:buNone/>
            </a:pP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19656298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0048"/>
          </a:xfrm>
        </p:spPr>
        <p:txBody>
          <a:bodyPr/>
          <a:lstStyle/>
          <a:p>
            <a:r>
              <a:rPr lang="en-US" dirty="0"/>
              <a:t>Flexible Core Content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0800"/>
            <a:ext cx="8229600" cy="4805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 smtClean="0"/>
              <a:t>Operational Tasks 2 Hours</a:t>
            </a:r>
          </a:p>
          <a:p>
            <a:endParaRPr lang="en-US" sz="1800" dirty="0"/>
          </a:p>
          <a:p>
            <a:r>
              <a:rPr lang="en-US" sz="1800" dirty="0"/>
              <a:t> Use body mechanics when lifting and moving a patient </a:t>
            </a:r>
          </a:p>
          <a:p>
            <a:r>
              <a:rPr lang="en-US" sz="1800" dirty="0"/>
              <a:t> Communicate with a patient while providing care </a:t>
            </a:r>
          </a:p>
          <a:p>
            <a:pPr marL="0" indent="0">
              <a:buNone/>
            </a:pPr>
            <a:endParaRPr lang="en-US" sz="1800" dirty="0"/>
          </a:p>
          <a:p>
            <a:pPr marL="0" indent="0" algn="ctr">
              <a:buNone/>
            </a:pPr>
            <a:r>
              <a:rPr lang="en-US" sz="1800" dirty="0"/>
              <a:t>The State of Arizona requires a mandatory 5 hours of Pediatric content to be included  as part of the </a:t>
            </a:r>
            <a:r>
              <a:rPr lang="en-US" sz="1800" dirty="0" smtClean="0"/>
              <a:t>48 hours</a:t>
            </a:r>
            <a:r>
              <a:rPr lang="en-US" sz="1800" dirty="0"/>
              <a:t>.  </a:t>
            </a:r>
          </a:p>
          <a:p>
            <a:pPr marL="0" indent="0" algn="ctr">
              <a:buNone/>
            </a:pPr>
            <a:r>
              <a:rPr lang="en-US" sz="1800" dirty="0"/>
              <a:t>Your documentation for recertification should include, a course completion certificate from a </a:t>
            </a:r>
            <a:r>
              <a:rPr lang="en-US" sz="1800" dirty="0" smtClean="0"/>
              <a:t>48 </a:t>
            </a:r>
            <a:r>
              <a:rPr lang="en-US" sz="1800" dirty="0"/>
              <a:t>hour refresher course, Individual CE’s reflecting the topic and hour content of a </a:t>
            </a:r>
            <a:r>
              <a:rPr lang="en-US" sz="1800" dirty="0" smtClean="0"/>
              <a:t>48 </a:t>
            </a:r>
            <a:r>
              <a:rPr lang="en-US" sz="1800" dirty="0"/>
              <a:t>hour refresher course , or a course completion certificate from an Arizona Challenge Examination from a state certified training center, </a:t>
            </a:r>
            <a:r>
              <a:rPr lang="en-US" sz="1800" dirty="0" smtClean="0"/>
              <a:t>and both </a:t>
            </a:r>
            <a:r>
              <a:rPr lang="en-US" sz="1800" dirty="0"/>
              <a:t>a valid CPR card </a:t>
            </a:r>
            <a:r>
              <a:rPr lang="en-US" sz="1800" dirty="0" smtClean="0"/>
              <a:t>ACLS card mirroring </a:t>
            </a:r>
            <a:r>
              <a:rPr lang="en-US" sz="1800" dirty="0"/>
              <a:t>AHA and accepted by their agency.</a:t>
            </a:r>
          </a:p>
          <a:p>
            <a:pPr marL="0" indent="0">
              <a:buNone/>
            </a:pP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11303735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National Certification Organization</a:t>
            </a:r>
            <a:br>
              <a:rPr lang="en-US" dirty="0" smtClean="0"/>
            </a:br>
            <a:r>
              <a:rPr lang="en-US" dirty="0" smtClean="0"/>
              <a:t>Brochures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hlinkClick r:id="rId2"/>
              </a:rPr>
              <a:t>https://</a:t>
            </a:r>
            <a:r>
              <a:rPr lang="en-US" b="1" dirty="0" smtClean="0">
                <a:hlinkClick r:id="rId2"/>
              </a:rPr>
              <a:t>content.nremt.org/static/documents/emt-recert-brochure.pdf</a:t>
            </a:r>
            <a:endParaRPr lang="en-US" b="1" dirty="0" smtClean="0"/>
          </a:p>
          <a:p>
            <a:endParaRPr lang="en-US" b="1" dirty="0"/>
          </a:p>
          <a:p>
            <a:r>
              <a:rPr lang="en-US" b="1" dirty="0">
                <a:hlinkClick r:id="rId3"/>
              </a:rPr>
              <a:t>https://content.nremt.org/static/documents/paramedic-recert-brochure.pdf</a:t>
            </a:r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45873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is NCCP and who does it pertain to?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NCCP (National Core </a:t>
            </a:r>
            <a:r>
              <a:rPr lang="en-US" dirty="0"/>
              <a:t>C</a:t>
            </a:r>
            <a:r>
              <a:rPr lang="en-US" dirty="0" smtClean="0"/>
              <a:t>ompetency Program is the new National Registry recertification process.</a:t>
            </a:r>
          </a:p>
          <a:p>
            <a:r>
              <a:rPr lang="en-US" dirty="0" smtClean="0"/>
              <a:t>Arizona is an NCCP state, meaning that all Arizona providers who recertify National Registry, may use this model to recertify their Arizona cert.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75521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Associated Hours for NCCP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EMT 40 hours total</a:t>
            </a:r>
          </a:p>
          <a:p>
            <a:r>
              <a:rPr lang="en-US" dirty="0" smtClean="0"/>
              <a:t>National Registry Evidence based content to be updated bi-annually – 20 hrs. (Modules)</a:t>
            </a:r>
          </a:p>
          <a:p>
            <a:r>
              <a:rPr lang="en-US" dirty="0" smtClean="0"/>
              <a:t>State of Arizona / Agency – 10 hrs. (5 hrs. Peds) required by state.</a:t>
            </a:r>
          </a:p>
          <a:p>
            <a:r>
              <a:rPr lang="en-US" dirty="0" smtClean="0"/>
              <a:t>Provider choice – 10 hours</a:t>
            </a:r>
          </a:p>
          <a:p>
            <a:r>
              <a:rPr lang="en-US" dirty="0" smtClean="0"/>
              <a:t>No exams on the backend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46976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Associated Hours for NCCP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Paramedic – 60 hours total</a:t>
            </a:r>
          </a:p>
          <a:p>
            <a:r>
              <a:rPr lang="en-US" dirty="0" smtClean="0"/>
              <a:t>National Registry Evidence based content  to be updated bi-annually 30 hrs. (Modules)</a:t>
            </a:r>
          </a:p>
          <a:p>
            <a:r>
              <a:rPr lang="en-US" dirty="0" smtClean="0"/>
              <a:t>State of Arizona / Agency 15hrs. (5 hrs. Peds required by state)</a:t>
            </a:r>
          </a:p>
          <a:p>
            <a:r>
              <a:rPr lang="en-US" dirty="0" smtClean="0"/>
              <a:t>Providers choice 15 hrs.</a:t>
            </a:r>
          </a:p>
          <a:p>
            <a:r>
              <a:rPr lang="en-US" dirty="0" smtClean="0"/>
              <a:t>No exam on the backend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41923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National Certification Organization</a:t>
            </a:r>
            <a:br>
              <a:rPr lang="en-US" dirty="0"/>
            </a:br>
            <a:r>
              <a:rPr lang="en-US" dirty="0"/>
              <a:t>Brochures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content.nremt.org/static/documents/emt-nccp-brochure.pdf</a:t>
            </a:r>
            <a:endParaRPr lang="en-US" dirty="0" smtClean="0"/>
          </a:p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content.nremt.org/static/documents/aemt-nccp-brochure.pdf</a:t>
            </a:r>
            <a:endParaRPr lang="en-US" dirty="0" smtClean="0"/>
          </a:p>
          <a:p>
            <a:r>
              <a:rPr lang="en-US" dirty="0" smtClean="0">
                <a:hlinkClick r:id="rId4"/>
              </a:rPr>
              <a:t>https</a:t>
            </a:r>
            <a:r>
              <a:rPr lang="en-US" dirty="0">
                <a:hlinkClick r:id="rId4"/>
              </a:rPr>
              <a:t>://</a:t>
            </a:r>
            <a:r>
              <a:rPr lang="en-US" dirty="0" smtClean="0">
                <a:hlinkClick r:id="rId4"/>
              </a:rPr>
              <a:t>content.nremt.org/static/documents/paramedic-nccp-brochure.pdf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7864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Questions???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Douglas Crunk</a:t>
            </a:r>
          </a:p>
          <a:p>
            <a:r>
              <a:rPr lang="en-US" dirty="0" smtClean="0"/>
              <a:t>EMS Education and Training Manager</a:t>
            </a:r>
          </a:p>
          <a:p>
            <a:r>
              <a:rPr lang="en-US" dirty="0" smtClean="0"/>
              <a:t>Bureau of EMS and Trauma System</a:t>
            </a:r>
          </a:p>
          <a:p>
            <a:r>
              <a:rPr lang="en-US" dirty="0" smtClean="0">
                <a:hlinkClick r:id="rId2"/>
              </a:rPr>
              <a:t>douglas.crunk@azdhs.gov</a:t>
            </a:r>
            <a:endParaRPr lang="en-US" dirty="0" smtClean="0"/>
          </a:p>
          <a:p>
            <a:r>
              <a:rPr lang="en-US" dirty="0" smtClean="0"/>
              <a:t>602-364-3189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57306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915556" y="1371297"/>
            <a:ext cx="5299232" cy="17597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Fira Sans"/>
                <a:cs typeface="Fira Sans"/>
              </a:rPr>
              <a:t>.</a:t>
            </a:r>
          </a:p>
          <a:p>
            <a:pPr algn="ctr">
              <a:lnSpc>
                <a:spcPct val="70000"/>
              </a:lnSpc>
            </a:pPr>
            <a:r>
              <a:rPr lang="en-US" sz="2400" dirty="0" smtClean="0">
                <a:latin typeface="Fira Sans Light"/>
                <a:cs typeface="Fira Sans Light"/>
              </a:rPr>
              <a:t>“ Education is what remains after one has forgotten what one has learned in school.”</a:t>
            </a:r>
          </a:p>
          <a:p>
            <a:pPr algn="ctr">
              <a:lnSpc>
                <a:spcPct val="70000"/>
              </a:lnSpc>
            </a:pPr>
            <a:endParaRPr lang="en-US" sz="2400" dirty="0">
              <a:latin typeface="Fira Sans Light"/>
              <a:cs typeface="Fira Sans Light"/>
            </a:endParaRPr>
          </a:p>
          <a:p>
            <a:pPr algn="ctr">
              <a:lnSpc>
                <a:spcPct val="70000"/>
              </a:lnSpc>
            </a:pPr>
            <a:r>
              <a:rPr lang="en-US" sz="2400" dirty="0" smtClean="0">
                <a:latin typeface="Fira Sans Light"/>
                <a:cs typeface="Fira Sans Light"/>
              </a:rPr>
              <a:t>Albert Einstein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0343" y="3131009"/>
            <a:ext cx="4093028" cy="2413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962894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314" y="406400"/>
            <a:ext cx="8229600" cy="245291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Remember that </a:t>
            </a:r>
            <a:r>
              <a:rPr lang="en-US" b="1" dirty="0" smtClean="0"/>
              <a:t>YOU</a:t>
            </a:r>
            <a:r>
              <a:rPr lang="en-US" dirty="0" smtClean="0"/>
              <a:t> are responsible for recertifying every two years. The certification belongs to you and NOT the agency you work for!</a:t>
            </a:r>
            <a:endParaRPr lang="en-US" dirty="0"/>
          </a:p>
        </p:txBody>
      </p:sp>
      <p:pic>
        <p:nvPicPr>
          <p:cNvPr id="1026" name="Picture 2" descr="C:\Users\crunkd\Pictures\Emergency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6400" y="2881088"/>
            <a:ext cx="3018971" cy="2677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7069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b="1" dirty="0"/>
              <a:t>R9-25-305. Supplemental Requirements for Specific Courses (Authorized by A.R.S. §§ 36-</a:t>
            </a:r>
            <a:br>
              <a:rPr lang="en-US" sz="2000" b="1" dirty="0"/>
            </a:br>
            <a:r>
              <a:rPr lang="en-US" sz="2000" b="1" dirty="0"/>
              <a:t>2202(A)(3) and (4) and 36-2204(1) and (3))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/>
              <a:t>3. The EMT refresher course covers:</a:t>
            </a:r>
          </a:p>
          <a:p>
            <a:pPr marL="0" indent="0" algn="ctr">
              <a:buNone/>
            </a:pPr>
            <a:r>
              <a:rPr lang="en-US" sz="3600" dirty="0" smtClean="0"/>
              <a:t>a</a:t>
            </a:r>
            <a:r>
              <a:rPr lang="en-US" sz="3600" dirty="0"/>
              <a:t>. The knowledge, skills, and competencies in the national education standards</a:t>
            </a:r>
          </a:p>
          <a:p>
            <a:pPr algn="ctr"/>
            <a:r>
              <a:rPr lang="en-US" sz="3600" dirty="0"/>
              <a:t>established at the EMT classification level;</a:t>
            </a:r>
          </a:p>
        </p:txBody>
      </p:sp>
    </p:spTree>
    <p:extLst>
      <p:ext uri="{BB962C8B-B14F-4D97-AF65-F5344CB8AC3E}">
        <p14:creationId xmlns:p14="http://schemas.microsoft.com/office/powerpoint/2010/main" val="3012680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830510" y="391886"/>
            <a:ext cx="7262802" cy="5486399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600" dirty="0" smtClean="0">
                <a:latin typeface="Fira Sans"/>
                <a:cs typeface="Fira Sans"/>
              </a:rPr>
              <a:t>EMT’s can recertify in four ways:</a:t>
            </a:r>
            <a:endParaRPr lang="en-US" sz="2600" dirty="0">
              <a:latin typeface="Fira Sans"/>
              <a:cs typeface="Fira Sans"/>
            </a:endParaRPr>
          </a:p>
          <a:p>
            <a:pPr algn="l"/>
            <a:r>
              <a:rPr lang="en-US" sz="1800" dirty="0" smtClean="0">
                <a:latin typeface="Fira Sans"/>
                <a:cs typeface="Fira Sans"/>
              </a:rPr>
              <a:t>Current CPR card mirroring AHA and accepted by their agency (Competency Based) and:</a:t>
            </a:r>
          </a:p>
          <a:p>
            <a:pPr algn="l"/>
            <a:endParaRPr lang="en-US" sz="1800" dirty="0">
              <a:latin typeface="Fira Sans"/>
              <a:cs typeface="Fira Sans"/>
            </a:endParaRPr>
          </a:p>
          <a:p>
            <a:pPr algn="l"/>
            <a:r>
              <a:rPr lang="en-US" sz="1800" dirty="0" smtClean="0">
                <a:latin typeface="Fira Sans"/>
                <a:cs typeface="Fira Sans"/>
              </a:rPr>
              <a:t>24 hour traditional refresher using the content from a National Certification organization (Includes 150 question written exam and </a:t>
            </a:r>
          </a:p>
          <a:p>
            <a:pPr algn="l"/>
            <a:r>
              <a:rPr lang="en-US" sz="1800" dirty="0" smtClean="0">
                <a:latin typeface="Fira Sans"/>
                <a:cs typeface="Fira Sans"/>
              </a:rPr>
              <a:t>Practical skills tests</a:t>
            </a:r>
          </a:p>
          <a:p>
            <a:pPr algn="l"/>
            <a:endParaRPr lang="en-US" sz="1800" dirty="0">
              <a:latin typeface="Fira Sans"/>
              <a:cs typeface="Fira Sans"/>
            </a:endParaRPr>
          </a:p>
          <a:p>
            <a:pPr algn="l"/>
            <a:r>
              <a:rPr lang="en-US" sz="1800" dirty="0" smtClean="0">
                <a:latin typeface="Fira Sans"/>
                <a:cs typeface="Fira Sans"/>
              </a:rPr>
              <a:t>24 hours of CE’s mirroring the content of a traditional refresher course, or</a:t>
            </a:r>
          </a:p>
          <a:p>
            <a:pPr algn="l"/>
            <a:endParaRPr lang="en-US" sz="1800" dirty="0">
              <a:latin typeface="Fira Sans"/>
              <a:cs typeface="Fira Sans"/>
            </a:endParaRPr>
          </a:p>
          <a:p>
            <a:pPr algn="l"/>
            <a:r>
              <a:rPr lang="en-US" sz="1800" dirty="0" smtClean="0">
                <a:latin typeface="Fira Sans"/>
                <a:cs typeface="Fira Sans"/>
              </a:rPr>
              <a:t>Arizona Challenge Examination with questions </a:t>
            </a:r>
          </a:p>
          <a:p>
            <a:pPr algn="l"/>
            <a:r>
              <a:rPr lang="en-US" sz="1800" dirty="0">
                <a:latin typeface="Fira Sans"/>
                <a:cs typeface="Fira Sans"/>
              </a:rPr>
              <a:t>o</a:t>
            </a:r>
            <a:r>
              <a:rPr lang="en-US" sz="1800" dirty="0" smtClean="0">
                <a:latin typeface="Fira Sans"/>
                <a:cs typeface="Fira Sans"/>
              </a:rPr>
              <a:t>n the content from the above refresher and practical skills examination, or….</a:t>
            </a:r>
          </a:p>
          <a:p>
            <a:pPr algn="l"/>
            <a:endParaRPr lang="en-US" sz="1800" dirty="0">
              <a:latin typeface="Fira Sans"/>
              <a:cs typeface="Fira Sans"/>
            </a:endParaRPr>
          </a:p>
          <a:p>
            <a:pPr algn="l"/>
            <a:r>
              <a:rPr lang="en-US" sz="1800" dirty="0" smtClean="0">
                <a:latin typeface="Fira Sans"/>
                <a:cs typeface="Fira Sans"/>
              </a:rPr>
              <a:t>Current National Registry  / Challenge National Registry EMT Psychomotor and CBT exams. Current National Registry can be submitted for new Arizona Certification</a:t>
            </a:r>
            <a:endParaRPr lang="en-US" sz="1800" dirty="0">
              <a:latin typeface="Fira Sans"/>
              <a:cs typeface="Fira Sans"/>
            </a:endParaRPr>
          </a:p>
        </p:txBody>
      </p:sp>
    </p:spTree>
    <p:extLst>
      <p:ext uri="{BB962C8B-B14F-4D97-AF65-F5344CB8AC3E}">
        <p14:creationId xmlns:p14="http://schemas.microsoft.com/office/powerpoint/2010/main" val="38467195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0838"/>
            <a:ext cx="8229600" cy="665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Mandatory Core Content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16001"/>
            <a:ext cx="8229600" cy="4557485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endParaRPr lang="en-US" sz="1800" b="1" dirty="0" smtClean="0"/>
          </a:p>
          <a:p>
            <a:pPr marL="0" indent="0" algn="ctr">
              <a:buNone/>
            </a:pPr>
            <a:r>
              <a:rPr lang="en-US" sz="1800" b="1" dirty="0" smtClean="0"/>
              <a:t>  Preparatory  1 Hour  </a:t>
            </a:r>
            <a:r>
              <a:rPr lang="en-US" sz="1800" dirty="0" smtClean="0"/>
              <a:t>Roles and Responsibilities, Well Being of the EMT, Medical Direction, Quality Improvement, Personal Protection, Scene Safety, Medical/Legal,</a:t>
            </a:r>
          </a:p>
          <a:p>
            <a:pPr marL="0" indent="0" algn="ctr">
              <a:buNone/>
            </a:pPr>
            <a:r>
              <a:rPr lang="en-US" sz="1800" dirty="0" smtClean="0"/>
              <a:t>       Human Anatomy, Lifting and Moving</a:t>
            </a:r>
          </a:p>
          <a:p>
            <a:pPr marL="0" indent="0" algn="ctr">
              <a:buNone/>
            </a:pPr>
            <a:r>
              <a:rPr lang="en-US" sz="1800" b="1" dirty="0" smtClean="0"/>
              <a:t>Airway 2 Hours  </a:t>
            </a:r>
            <a:r>
              <a:rPr lang="en-US" sz="1800" dirty="0" smtClean="0"/>
              <a:t>Basic Airway Management, Oxygen Delivery Systems and techniques, Oxygen Therapy, Adjuncts</a:t>
            </a:r>
          </a:p>
          <a:p>
            <a:pPr marL="0" indent="0" algn="ctr">
              <a:buNone/>
            </a:pPr>
            <a:r>
              <a:rPr lang="en-US" sz="1800" b="1" dirty="0" smtClean="0"/>
              <a:t>OB, Infants and Children 2 Hours </a:t>
            </a:r>
            <a:r>
              <a:rPr lang="en-US" sz="1800" dirty="0" smtClean="0"/>
              <a:t>Obstetrical Emergencies, Childbirth and Complications, Care of the Newborn, Assessing the Pediatric Patient, Medical Emergencies in Pediatric Patients, Airway Management in Pediatric Patients, Trauma Emergencies and Care in Pediatric patients</a:t>
            </a:r>
          </a:p>
          <a:p>
            <a:pPr marL="0" indent="0" algn="ctr">
              <a:buNone/>
            </a:pPr>
            <a:r>
              <a:rPr lang="en-US" sz="1800" b="1" dirty="0" smtClean="0"/>
              <a:t>Patient Assessment 3 Hours </a:t>
            </a:r>
            <a:r>
              <a:rPr lang="en-US" sz="1800" dirty="0"/>
              <a:t> Scene Size-up, Primary Survey, Vital Signs and History Taking, Assessment of Trauma Patients, Assessment of Medical Patients, Secondary Assessment, Communications, Documentation 	</a:t>
            </a:r>
          </a:p>
          <a:p>
            <a:pPr marL="0" indent="0" algn="ctr">
              <a:buNone/>
            </a:pPr>
            <a:r>
              <a:rPr lang="en-US" sz="1800" b="1" dirty="0" smtClean="0"/>
              <a:t>Medical / Behavioral 4 Hours </a:t>
            </a:r>
            <a:r>
              <a:rPr lang="en-US" sz="1800" dirty="0"/>
              <a:t>General Pharmacology, Respiratory Emergencies, Environmental Emergencies, Acute Abdominal Emergencies, Diabetic Emergencies, Allergic Reactions, Poisoning and Overdose, Behavioral Emerge 	</a:t>
            </a:r>
          </a:p>
          <a:p>
            <a:pPr marL="0" indent="0" algn="ctr">
              <a:buNone/>
            </a:pPr>
            <a:r>
              <a:rPr lang="en-US" sz="1800" dirty="0" smtClean="0"/>
              <a:t> </a:t>
            </a:r>
          </a:p>
          <a:p>
            <a:pPr marL="0" indent="0" algn="ctr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0806596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15533"/>
          </a:xfrm>
        </p:spPr>
        <p:txBody>
          <a:bodyPr>
            <a:normAutofit fontScale="90000"/>
          </a:bodyPr>
          <a:lstStyle/>
          <a:p>
            <a:r>
              <a:rPr lang="en-US" dirty="0"/>
              <a:t>Mandatory Core </a:t>
            </a:r>
            <a:r>
              <a:rPr lang="en-US" dirty="0" smtClean="0"/>
              <a:t>Content</a:t>
            </a:r>
            <a:br>
              <a:rPr lang="en-US" dirty="0" smtClean="0"/>
            </a:br>
            <a:r>
              <a:rPr lang="en-US" sz="2700" dirty="0" smtClean="0"/>
              <a:t>Continued</a:t>
            </a:r>
            <a:endParaRPr lang="en-US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2400"/>
            <a:ext cx="8229600" cy="429373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800" b="1" dirty="0" smtClean="0"/>
              <a:t>Trauma 4 Hours  </a:t>
            </a:r>
            <a:r>
              <a:rPr lang="en-US" sz="1800" dirty="0"/>
              <a:t>Management of Shock, Bleeding/Wounds, Soft Tissue Injuries, Musculoskeletal Injuries, Chest Trauma, Injuries to Head and Spine, Burns 	</a:t>
            </a:r>
          </a:p>
          <a:p>
            <a:pPr marL="0" indent="0" algn="ctr">
              <a:buNone/>
            </a:pPr>
            <a:r>
              <a:rPr lang="en-US" sz="1800" b="1" dirty="0" smtClean="0"/>
              <a:t>Elective 8 Hours  </a:t>
            </a:r>
            <a:r>
              <a:rPr lang="en-US" sz="1800" dirty="0"/>
              <a:t>Emergency Driving, HAZMAT, Ambulance Operations, Incident Command System 	</a:t>
            </a:r>
            <a:endParaRPr lang="en-US" sz="1800" dirty="0" smtClean="0"/>
          </a:p>
          <a:p>
            <a:pPr marL="0" indent="0" algn="ctr">
              <a:buNone/>
            </a:pPr>
            <a:r>
              <a:rPr lang="en-US" sz="1800" b="1" dirty="0" smtClean="0"/>
              <a:t>Total  24 Hours</a:t>
            </a:r>
            <a:endParaRPr lang="en-US" sz="1800" b="1" dirty="0"/>
          </a:p>
          <a:p>
            <a:pPr marL="0" indent="0" algn="ctr">
              <a:buNone/>
            </a:pPr>
            <a:r>
              <a:rPr lang="en-US" sz="1800" dirty="0" smtClean="0"/>
              <a:t>The State of Arizona requires a mandatory 5 hours of Pediatric content </a:t>
            </a:r>
            <a:r>
              <a:rPr lang="en-US" sz="1800" dirty="0"/>
              <a:t>to be included  </a:t>
            </a:r>
            <a:r>
              <a:rPr lang="en-US" sz="1800" dirty="0" smtClean="0"/>
              <a:t>as part of the 24 hours.  This required content could be included in the Elective section of your refresher or CE’s. Since 2 hours are listed in the core content, a minimum of 3 hours should be added in the Elective content.</a:t>
            </a:r>
          </a:p>
          <a:p>
            <a:pPr marL="0" indent="0" algn="ctr">
              <a:buNone/>
            </a:pPr>
            <a:r>
              <a:rPr lang="en-US" sz="1800" dirty="0" smtClean="0"/>
              <a:t>Your documentation for recertification should include, a course completion certificate from a 24 hour refresher course, Individual CE’s reflecting the topic and hour content of a 24 hour refresher course , or a course completion certificate from an Arizona Challenge Examination from a state certified training center, and a valid CPR card mirroring AHA and accepted by their agency.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4706391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93486" y="333830"/>
            <a:ext cx="8026400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Fira Sans"/>
                <a:cs typeface="Fira Sans"/>
              </a:rPr>
              <a:t>Paramedic’s </a:t>
            </a:r>
            <a:r>
              <a:rPr lang="en-US" sz="2400" dirty="0">
                <a:latin typeface="Fira Sans"/>
                <a:cs typeface="Fira Sans"/>
              </a:rPr>
              <a:t>can recertify in </a:t>
            </a:r>
            <a:r>
              <a:rPr lang="en-US" sz="2400" dirty="0" smtClean="0">
                <a:latin typeface="Fira Sans"/>
                <a:cs typeface="Fira Sans"/>
              </a:rPr>
              <a:t>four </a:t>
            </a:r>
            <a:r>
              <a:rPr lang="en-US" sz="2400" dirty="0">
                <a:latin typeface="Fira Sans"/>
                <a:cs typeface="Fira Sans"/>
              </a:rPr>
              <a:t>ways</a:t>
            </a:r>
            <a:r>
              <a:rPr lang="en-US" sz="2400" dirty="0" smtClean="0">
                <a:latin typeface="Fira Sans"/>
                <a:cs typeface="Fira Sans"/>
              </a:rPr>
              <a:t>:</a:t>
            </a:r>
          </a:p>
          <a:p>
            <a:endParaRPr lang="en-US" sz="2400" dirty="0">
              <a:latin typeface="Fira Sans"/>
              <a:cs typeface="Fira Sans"/>
            </a:endParaRPr>
          </a:p>
          <a:p>
            <a:r>
              <a:rPr lang="en-US" sz="2000" dirty="0" smtClean="0">
                <a:latin typeface="Fira Sans"/>
                <a:cs typeface="Fira Sans"/>
              </a:rPr>
              <a:t>Current CPR card and a current ACLS card mirroring AHA and accepted by their agency (CPR &amp; ACLS competency based) and:</a:t>
            </a:r>
          </a:p>
          <a:p>
            <a:endParaRPr lang="en-US" sz="2000" dirty="0" smtClean="0">
              <a:latin typeface="Fira Sans"/>
              <a:cs typeface="Fira Sans"/>
            </a:endParaRPr>
          </a:p>
          <a:p>
            <a:r>
              <a:rPr lang="en-US" sz="2000" dirty="0" smtClean="0">
                <a:latin typeface="Fira Sans"/>
                <a:cs typeface="Fira Sans"/>
              </a:rPr>
              <a:t>48 hour traditional refresher using the content from a National Certification organization to include 150 question written exam and practical skills test</a:t>
            </a:r>
          </a:p>
          <a:p>
            <a:endParaRPr lang="en-US" sz="2000" dirty="0" smtClean="0">
              <a:latin typeface="Fira Sans"/>
              <a:cs typeface="Fira Sans"/>
            </a:endParaRPr>
          </a:p>
          <a:p>
            <a:r>
              <a:rPr lang="en-US" sz="2000" dirty="0" smtClean="0">
                <a:latin typeface="Fira Sans"/>
                <a:cs typeface="Fira Sans"/>
              </a:rPr>
              <a:t>48 hours of CE’s mirroring the content of a traditional refresher course, or</a:t>
            </a:r>
          </a:p>
          <a:p>
            <a:endParaRPr lang="en-US" sz="2000" dirty="0" smtClean="0">
              <a:latin typeface="Fira Sans"/>
              <a:cs typeface="Fira Sans"/>
            </a:endParaRPr>
          </a:p>
          <a:p>
            <a:r>
              <a:rPr lang="en-US" sz="2000" dirty="0" smtClean="0">
                <a:latin typeface="Fira Sans"/>
                <a:cs typeface="Fira Sans"/>
              </a:rPr>
              <a:t>Arizona Challenge Examination with questions </a:t>
            </a:r>
          </a:p>
          <a:p>
            <a:r>
              <a:rPr lang="en-US" sz="2000" dirty="0" smtClean="0">
                <a:latin typeface="Fira Sans"/>
                <a:cs typeface="Fira Sans"/>
              </a:rPr>
              <a:t>on the content from the above refresher, or….</a:t>
            </a:r>
          </a:p>
          <a:p>
            <a:endParaRPr lang="en-US" sz="2000" dirty="0">
              <a:latin typeface="Fira Sans"/>
              <a:cs typeface="Fira Sans"/>
            </a:endParaRPr>
          </a:p>
          <a:p>
            <a:r>
              <a:rPr lang="en-US" sz="2000" dirty="0">
                <a:latin typeface="Fira Sans"/>
                <a:cs typeface="Fira Sans"/>
              </a:rPr>
              <a:t>Challenge National Registry </a:t>
            </a:r>
            <a:r>
              <a:rPr lang="en-US" sz="2000" dirty="0" smtClean="0">
                <a:latin typeface="Fira Sans"/>
                <a:cs typeface="Fira Sans"/>
              </a:rPr>
              <a:t>Paramedic </a:t>
            </a:r>
            <a:r>
              <a:rPr lang="en-US" sz="2000" dirty="0">
                <a:latin typeface="Fira Sans"/>
                <a:cs typeface="Fira Sans"/>
              </a:rPr>
              <a:t>Psychomotor and CBT exams. Current National Registry can be submitted for new Arizona Certification</a:t>
            </a:r>
          </a:p>
          <a:p>
            <a:endParaRPr lang="en-US" sz="2000" dirty="0">
              <a:latin typeface="Fira Sans"/>
              <a:cs typeface="Fira Sans"/>
            </a:endParaRPr>
          </a:p>
        </p:txBody>
      </p:sp>
    </p:spTree>
    <p:extLst>
      <p:ext uri="{BB962C8B-B14F-4D97-AF65-F5344CB8AC3E}">
        <p14:creationId xmlns:p14="http://schemas.microsoft.com/office/powerpoint/2010/main" val="24153833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755876"/>
          </a:xfrm>
        </p:spPr>
        <p:txBody>
          <a:bodyPr>
            <a:normAutofit fontScale="90000"/>
          </a:bodyPr>
          <a:lstStyle/>
          <a:p>
            <a:r>
              <a:rPr lang="en-US" dirty="0"/>
              <a:t>Mandatory Core Content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30515"/>
            <a:ext cx="8229600" cy="50956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 smtClean="0"/>
              <a:t>Airway, Breathing, and Cardiology 8 Hours </a:t>
            </a:r>
          </a:p>
          <a:p>
            <a:pPr marL="0" indent="0">
              <a:buNone/>
            </a:pPr>
            <a:endParaRPr lang="en-US" sz="1800" dirty="0"/>
          </a:p>
          <a:p>
            <a:r>
              <a:rPr lang="en-US" sz="1800" dirty="0"/>
              <a:t> Provide ventilatory support for a patient </a:t>
            </a:r>
          </a:p>
          <a:p>
            <a:r>
              <a:rPr lang="en-US" sz="1800" dirty="0"/>
              <a:t> Attempt to resuscitate a patient in cardiac arrest </a:t>
            </a:r>
          </a:p>
          <a:p>
            <a:r>
              <a:rPr lang="en-US" sz="1800" dirty="0"/>
              <a:t> Provide care to a patient who is experiencing cardiovascular compromise </a:t>
            </a:r>
          </a:p>
          <a:p>
            <a:r>
              <a:rPr lang="en-US" sz="1800" dirty="0"/>
              <a:t> Provide post-resuscitation care for a cardiac arrest patient </a:t>
            </a:r>
          </a:p>
          <a:p>
            <a:pPr marL="0" indent="0">
              <a:buNone/>
            </a:pPr>
            <a:r>
              <a:rPr lang="en-US" sz="1800" dirty="0"/>
              <a:t>	</a:t>
            </a:r>
          </a:p>
          <a:p>
            <a:pPr marL="0" indent="0">
              <a:buNone/>
            </a:pPr>
            <a:r>
              <a:rPr lang="en-US" sz="1800" b="1" dirty="0" smtClean="0"/>
              <a:t>Medical Emergencies 3 Hours</a:t>
            </a:r>
          </a:p>
          <a:p>
            <a:pPr marL="0" indent="0">
              <a:buNone/>
            </a:pPr>
            <a:endParaRPr lang="en-US" sz="1800" dirty="0"/>
          </a:p>
          <a:p>
            <a:r>
              <a:rPr lang="en-US" sz="1800" dirty="0"/>
              <a:t> Assess and provide care to a patient who is experiencing an allergic reaction </a:t>
            </a:r>
          </a:p>
          <a:p>
            <a:r>
              <a:rPr lang="en-US" sz="1800" dirty="0"/>
              <a:t> Assess and provide care to a patient who has a possible overdose </a:t>
            </a:r>
          </a:p>
          <a:p>
            <a:r>
              <a:rPr lang="en-US" sz="1800" dirty="0"/>
              <a:t> Assess and provide care to a drowning patient </a:t>
            </a:r>
          </a:p>
          <a:p>
            <a:pPr marL="0" indent="0">
              <a:buNone/>
            </a:pPr>
            <a:r>
              <a:rPr lang="en-US" sz="1800" dirty="0"/>
              <a:t>	</a:t>
            </a:r>
          </a:p>
          <a:p>
            <a:pPr marL="0" indent="0">
              <a:buNone/>
            </a:pP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40883397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6400"/>
            <a:ext cx="8229600" cy="57197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 smtClean="0"/>
              <a:t> </a:t>
            </a:r>
            <a:r>
              <a:rPr lang="en-US" sz="1800" b="1" dirty="0" smtClean="0"/>
              <a:t>Trauma 5 Hours</a:t>
            </a:r>
          </a:p>
          <a:p>
            <a:endParaRPr lang="en-US" sz="1800" dirty="0"/>
          </a:p>
          <a:p>
            <a:r>
              <a:rPr lang="en-US" sz="1800" dirty="0"/>
              <a:t> Perform a primary survey </a:t>
            </a:r>
          </a:p>
          <a:p>
            <a:r>
              <a:rPr lang="en-US" sz="1800" dirty="0"/>
              <a:t> Assess a patient who has a head injury </a:t>
            </a:r>
          </a:p>
          <a:p>
            <a:r>
              <a:rPr lang="en-US" sz="1800" dirty="0"/>
              <a:t> Assess and provide care to a patient who has a suspected spinal injury </a:t>
            </a:r>
          </a:p>
          <a:p>
            <a:r>
              <a:rPr lang="en-US" sz="1800" dirty="0"/>
              <a:t> Provide care to a patient who has a chest injury </a:t>
            </a:r>
          </a:p>
          <a:p>
            <a:r>
              <a:rPr lang="en-US" sz="1800" dirty="0"/>
              <a:t> Provide care to a patient who has an open abdominal injury </a:t>
            </a:r>
          </a:p>
          <a:p>
            <a:r>
              <a:rPr lang="en-US" sz="1800" dirty="0"/>
              <a:t> Provide care to a patient who has shock/</a:t>
            </a:r>
            <a:r>
              <a:rPr lang="en-US" sz="1800" dirty="0" err="1"/>
              <a:t>hypoperfusion</a:t>
            </a:r>
            <a:r>
              <a:rPr lang="en-US" sz="1800" dirty="0"/>
              <a:t> </a:t>
            </a:r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1800" b="1" dirty="0" smtClean="0"/>
              <a:t>Obstetrics and Pediatrics 8 Hours</a:t>
            </a:r>
            <a:r>
              <a:rPr lang="en-US" sz="1800" b="1" dirty="0"/>
              <a:t>	</a:t>
            </a:r>
          </a:p>
          <a:p>
            <a:endParaRPr lang="en-US" sz="1800" dirty="0"/>
          </a:p>
          <a:p>
            <a:r>
              <a:rPr lang="en-US" sz="1800" dirty="0"/>
              <a:t> Assess and provide care to an infant or child in cardiac arrest </a:t>
            </a:r>
          </a:p>
          <a:p>
            <a:r>
              <a:rPr lang="en-US" sz="1800" dirty="0"/>
              <a:t> Assess and provide care to an infant or child who has respiratory distress </a:t>
            </a:r>
          </a:p>
          <a:p>
            <a:r>
              <a:rPr lang="en-US" sz="1800" dirty="0"/>
              <a:t> Assess and provide care to an infant or child who has shock/</a:t>
            </a:r>
            <a:r>
              <a:rPr lang="en-US" sz="1800" dirty="0" err="1"/>
              <a:t>hypoperfusion</a:t>
            </a:r>
            <a:r>
              <a:rPr lang="en-US" sz="1800" dirty="0"/>
              <a:t> </a:t>
            </a:r>
          </a:p>
          <a:p>
            <a:r>
              <a:rPr lang="en-US" sz="1800" dirty="0"/>
              <a:t> Assess and provide care to an infant or child who has trauma </a:t>
            </a:r>
          </a:p>
          <a:p>
            <a:pPr marL="0" indent="0">
              <a:buNone/>
            </a:pPr>
            <a:r>
              <a:rPr lang="en-US" sz="1800" dirty="0"/>
              <a:t>	</a:t>
            </a:r>
          </a:p>
          <a:p>
            <a:pPr marL="0" indent="0">
              <a:buNone/>
            </a:pP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14501534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1739</TotalTime>
  <Words>968</Words>
  <Application>Microsoft Office PowerPoint</Application>
  <PresentationFormat>On-screen Show (4:3)</PresentationFormat>
  <Paragraphs>150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Fira Sans</vt:lpstr>
      <vt:lpstr>Fira Sans Light</vt:lpstr>
      <vt:lpstr>Office Theme</vt:lpstr>
      <vt:lpstr>PowerPoint Presentation</vt:lpstr>
      <vt:lpstr>Remember that YOU are responsible for recertifying every two years. The certification belongs to you and NOT the agency you work for!</vt:lpstr>
      <vt:lpstr>R9-25-305. Supplemental Requirements for Specific Courses (Authorized by A.R.S. §§ 36- 2202(A)(3) and (4) and 36-2204(1) and (3))</vt:lpstr>
      <vt:lpstr>PowerPoint Presentation</vt:lpstr>
      <vt:lpstr>Mandatory Core Content</vt:lpstr>
      <vt:lpstr>Mandatory Core Content Continued</vt:lpstr>
      <vt:lpstr>PowerPoint Presentation</vt:lpstr>
      <vt:lpstr>Mandatory Core Content</vt:lpstr>
      <vt:lpstr>PowerPoint Presentation</vt:lpstr>
      <vt:lpstr>Flexible Core Content</vt:lpstr>
      <vt:lpstr>Flexible Core Content</vt:lpstr>
      <vt:lpstr>Flexible Core Content</vt:lpstr>
      <vt:lpstr>National Certification Organization Brochures</vt:lpstr>
      <vt:lpstr>What is NCCP and who does it pertain to?</vt:lpstr>
      <vt:lpstr>Associated Hours for NCCP</vt:lpstr>
      <vt:lpstr>Associated Hours for NCCP</vt:lpstr>
      <vt:lpstr>National Certification Organization Brochures</vt:lpstr>
      <vt:lpstr>Questions???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BrookeWest</dc:creator>
  <cp:lastModifiedBy>Bill Boler</cp:lastModifiedBy>
  <cp:revision>38</cp:revision>
  <dcterms:created xsi:type="dcterms:W3CDTF">2016-05-18T19:23:34Z</dcterms:created>
  <dcterms:modified xsi:type="dcterms:W3CDTF">2018-02-14T21:42:48Z</dcterms:modified>
</cp:coreProperties>
</file>